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 id="2147483652" r:id="rId3"/>
    <p:sldMasterId id="2147483654" r:id="rId4"/>
    <p:sldMasterId id="2147483656" r:id="rId5"/>
  </p:sldMasterIdLst>
  <p:notesMasterIdLst>
    <p:notesMasterId r:id="rId31"/>
  </p:notesMasterIdLst>
  <p:sldIdLst>
    <p:sldId id="256" r:id="rId6"/>
    <p:sldId id="257"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7" roundtripDataSignature="AMtx7mjbzncvNMqDQ8Rqg4Pav8smhtv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E636F8D-DADC-42B7-B77C-AA35126C786C}">
  <a:tblStyle styleId="{4E636F8D-DADC-42B7-B77C-AA35126C786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0" autoAdjust="0"/>
    <p:restoredTop sz="94660"/>
  </p:normalViewPr>
  <p:slideViewPr>
    <p:cSldViewPr snapToGrid="0">
      <p:cViewPr>
        <p:scale>
          <a:sx n="72" d="100"/>
          <a:sy n="72" d="100"/>
        </p:scale>
        <p:origin x="1819" y="44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7" Type="http://customschemas.google.com/relationships/presentationmetadata" Target="metadata"/><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6887" cy="465137"/>
          </a:xfrm>
          <a:prstGeom prst="rect">
            <a:avLst/>
          </a:prstGeom>
          <a:noFill/>
          <a:ln>
            <a:noFill/>
          </a:ln>
        </p:spPr>
        <p:txBody>
          <a:bodyPr spcFirstLastPara="1" wrap="square" lIns="88125" tIns="44050" rIns="88125" bIns="4405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3512" y="0"/>
            <a:ext cx="3036887" cy="465137"/>
          </a:xfrm>
          <a:prstGeom prst="rect">
            <a:avLst/>
          </a:prstGeom>
          <a:noFill/>
          <a:ln>
            <a:noFill/>
          </a:ln>
        </p:spPr>
        <p:txBody>
          <a:bodyPr spcFirstLastPara="1" wrap="square" lIns="88125" tIns="44050" rIns="88125" bIns="4405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2"/>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33450" y="4416425"/>
            <a:ext cx="5143500" cy="4183062"/>
          </a:xfrm>
          <a:prstGeom prst="rect">
            <a:avLst/>
          </a:prstGeom>
          <a:noFill/>
          <a:ln>
            <a:noFill/>
          </a:ln>
        </p:spPr>
        <p:txBody>
          <a:bodyPr spcFirstLastPara="1" wrap="square" lIns="88125" tIns="44050" rIns="88125" bIns="4405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831262"/>
            <a:ext cx="3036887" cy="465137"/>
          </a:xfrm>
          <a:prstGeom prst="rect">
            <a:avLst/>
          </a:prstGeom>
          <a:noFill/>
          <a:ln>
            <a:noFill/>
          </a:ln>
        </p:spPr>
        <p:txBody>
          <a:bodyPr spcFirstLastPara="1" wrap="square" lIns="88125" tIns="44050" rIns="88125" bIns="4405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3512" y="8831262"/>
            <a:ext cx="3036887" cy="465137"/>
          </a:xfrm>
          <a:prstGeom prst="rect">
            <a:avLst/>
          </a:prstGeom>
          <a:noFill/>
          <a:ln>
            <a:noFill/>
          </a:ln>
        </p:spPr>
        <p:txBody>
          <a:bodyPr spcFirstLastPara="1" wrap="square" lIns="88125" tIns="44050" rIns="88125" bIns="4405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‹Nº›</a:t>
            </a:fld>
            <a:endParaRPr/>
          </a:p>
        </p:txBody>
      </p:sp>
    </p:spTree>
    <p:extLst>
      <p:ext uri="{BB962C8B-B14F-4D97-AF65-F5344CB8AC3E}">
        <p14:creationId xmlns:p14="http://schemas.microsoft.com/office/powerpoint/2010/main" val="35063878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Google Shape;50;p1: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51" name="Google Shape;51;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9520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11: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33" name="Google Shape;233;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8573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2: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48" name="Google Shape;248;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8785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3: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57" name="Google Shape;257;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86379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p14: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85" name="Google Shape;285;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94014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15: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91" name="Google Shape;291;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78161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16: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97" name="Google Shape;297;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1891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17: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05" name="Google Shape;305;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487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18: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12" name="Google Shape;312;p1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7482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19: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30" name="Google Shape;330;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31422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20: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36" name="Google Shape;336;p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32713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58" name="Google Shape;58;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8792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21: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43" name="Google Shape;343;p2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9638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2: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50" name="Google Shape;350;p2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49405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23: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57" name="Google Shape;357;p2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213274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24: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64" name="Google Shape;364;p2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57617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25: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71" name="Google Shape;371;p2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86130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26: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378" name="Google Shape;378;p2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07976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4: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81" name="Google Shape;81;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5923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5: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151" name="Google Shape;151;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7166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6: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166" name="Google Shape;166;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45246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7: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179" name="Google Shape;179;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158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8: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190" name="Google Shape;190;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0959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p9: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01" name="Google Shape;201;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112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10:notes"/>
          <p:cNvSpPr txBox="1">
            <a:spLocks noGrp="1"/>
          </p:cNvSpPr>
          <p:nvPr>
            <p:ph type="body" idx="1"/>
          </p:nvPr>
        </p:nvSpPr>
        <p:spPr>
          <a:xfrm>
            <a:off x="933450" y="4416425"/>
            <a:ext cx="5143500" cy="4183062"/>
          </a:xfrm>
          <a:prstGeom prst="rect">
            <a:avLst/>
          </a:prstGeom>
        </p:spPr>
        <p:txBody>
          <a:bodyPr spcFirstLastPara="1" wrap="square" lIns="88125" tIns="44050" rIns="88125" bIns="44050" anchor="t" anchorCtr="0">
            <a:noAutofit/>
          </a:bodyPr>
          <a:lstStyle/>
          <a:p>
            <a:pPr marL="0" lvl="0" indent="0" algn="l" rtl="0">
              <a:spcBef>
                <a:spcPts val="0"/>
              </a:spcBef>
              <a:spcAft>
                <a:spcPts val="0"/>
              </a:spcAft>
              <a:buNone/>
            </a:pPr>
            <a:endParaRPr/>
          </a:p>
        </p:txBody>
      </p:sp>
      <p:sp>
        <p:nvSpPr>
          <p:cNvPr id="218" name="Google Shape;218;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1132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3"/>
        <p:cNvGrpSpPr/>
        <p:nvPr/>
      </p:nvGrpSpPr>
      <p:grpSpPr>
        <a:xfrm>
          <a:off x="0" y="0"/>
          <a:ext cx="0" cy="0"/>
          <a:chOff x="0" y="0"/>
          <a:chExt cx="0" cy="0"/>
        </a:xfrm>
      </p:grpSpPr>
      <p:sp>
        <p:nvSpPr>
          <p:cNvPr id="14" name="Google Shape;14;p28"/>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21"/>
        <p:cNvGrpSpPr/>
        <p:nvPr/>
      </p:nvGrpSpPr>
      <p:grpSpPr>
        <a:xfrm>
          <a:off x="0" y="0"/>
          <a:ext cx="0" cy="0"/>
          <a:chOff x="0" y="0"/>
          <a:chExt cx="0" cy="0"/>
        </a:xfrm>
      </p:grpSpPr>
      <p:sp>
        <p:nvSpPr>
          <p:cNvPr id="22" name="Google Shape;22;p30"/>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0"/>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0"/>
        <p:cNvGrpSpPr/>
        <p:nvPr/>
      </p:nvGrpSpPr>
      <p:grpSpPr>
        <a:xfrm>
          <a:off x="0" y="0"/>
          <a:ext cx="0" cy="0"/>
          <a:chOff x="0" y="0"/>
          <a:chExt cx="0" cy="0"/>
        </a:xfrm>
      </p:grpSpPr>
      <p:sp>
        <p:nvSpPr>
          <p:cNvPr id="31" name="Google Shape;31;p32"/>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32"/>
          <p:cNvSpPr txBox="1">
            <a:spLocks noGrp="1"/>
          </p:cNvSpPr>
          <p:nvPr>
            <p:ph type="body" idx="1"/>
          </p:nvPr>
        </p:nvSpPr>
        <p:spPr>
          <a:xfrm>
            <a:off x="457200" y="1752600"/>
            <a:ext cx="8229600" cy="43735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SzPts val="1800"/>
              <a:buChar char="•"/>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3" name="Google Shape;33;p32"/>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ivider">
  <p:cSld name="Divider">
    <p:spTree>
      <p:nvGrpSpPr>
        <p:cNvPr id="1" name="Shape 40"/>
        <p:cNvGrpSpPr/>
        <p:nvPr/>
      </p:nvGrpSpPr>
      <p:grpSpPr>
        <a:xfrm>
          <a:off x="0" y="0"/>
          <a:ext cx="0" cy="0"/>
          <a:chOff x="0" y="0"/>
          <a:chExt cx="0" cy="0"/>
        </a:xfrm>
      </p:grpSpPr>
      <p:sp>
        <p:nvSpPr>
          <p:cNvPr id="41" name="Google Shape;41;p34"/>
          <p:cNvSpPr txBox="1">
            <a:spLocks noGrp="1"/>
          </p:cNvSpPr>
          <p:nvPr>
            <p:ph type="title"/>
          </p:nvPr>
        </p:nvSpPr>
        <p:spPr>
          <a:xfrm>
            <a:off x="293914" y="2445624"/>
            <a:ext cx="8559800" cy="92233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34"/>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sz="2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7"/>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b="0" i="0" u="none" strike="noStrike" cap="none">
                <a:solidFill>
                  <a:srgbClr val="282A32"/>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rgbClr val="BA3E48"/>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rgbClr val="BA3E48"/>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rgbClr val="BA3E48"/>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rgbClr val="BA3E48"/>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rgbClr val="BA3E48"/>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rgbClr val="BA3E48"/>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rgbClr val="BA3E48"/>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rgbClr val="BA3E48"/>
                </a:solidFill>
                <a:latin typeface="Arial"/>
                <a:ea typeface="Arial"/>
                <a:cs typeface="Arial"/>
                <a:sym typeface="Arial"/>
              </a:defRPr>
            </a:lvl9pPr>
          </a:lstStyle>
          <a:p>
            <a:endParaRPr/>
          </a:p>
        </p:txBody>
      </p:sp>
      <p:sp>
        <p:nvSpPr>
          <p:cNvPr id="11" name="Google Shape;11;p27"/>
          <p:cNvSpPr txBox="1">
            <a:spLocks noGrp="1"/>
          </p:cNvSpPr>
          <p:nvPr>
            <p:ph type="body" idx="1"/>
          </p:nvPr>
        </p:nvSpPr>
        <p:spPr>
          <a:xfrm>
            <a:off x="457200" y="1752600"/>
            <a:ext cx="8229600" cy="4373562"/>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1pPr>
            <a:lvl2pPr marL="914400" marR="0" lvl="1"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2pPr>
            <a:lvl3pPr marL="1371600" marR="0" lvl="2"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3pPr>
            <a:lvl4pPr marL="1828800" marR="0" lvl="3"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4pPr>
            <a:lvl5pPr marL="2286000" marR="0" lvl="4"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Google Shape;12;p27"/>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0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
        <p:cNvGrpSpPr/>
        <p:nvPr/>
      </p:nvGrpSpPr>
      <p:grpSpPr>
        <a:xfrm>
          <a:off x="0" y="0"/>
          <a:ext cx="0" cy="0"/>
          <a:chOff x="0" y="0"/>
          <a:chExt cx="0" cy="0"/>
        </a:xfrm>
      </p:grpSpPr>
      <p:pic>
        <p:nvPicPr>
          <p:cNvPr id="16" name="Google Shape;16;p29" descr="MAPS ppt Banner.jpg"/>
          <p:cNvPicPr preferRelativeResize="0"/>
          <p:nvPr/>
        </p:nvPicPr>
        <p:blipFill rotWithShape="1">
          <a:blip r:embed="rId3">
            <a:alphaModFix/>
          </a:blip>
          <a:srcRect/>
          <a:stretch/>
        </p:blipFill>
        <p:spPr>
          <a:xfrm>
            <a:off x="0" y="0"/>
            <a:ext cx="9144000" cy="1122362"/>
          </a:xfrm>
          <a:prstGeom prst="rect">
            <a:avLst/>
          </a:prstGeom>
          <a:noFill/>
          <a:ln>
            <a:noFill/>
          </a:ln>
        </p:spPr>
      </p:pic>
      <p:sp>
        <p:nvSpPr>
          <p:cNvPr id="17" name="Google Shape;17;p29"/>
          <p:cNvSpPr txBox="1"/>
          <p:nvPr/>
        </p:nvSpPr>
        <p:spPr>
          <a:xfrm>
            <a:off x="6781800" y="6400800"/>
            <a:ext cx="1905000" cy="215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888B8D"/>
              </a:buClr>
              <a:buSzPts val="800"/>
              <a:buFont typeface="Arial"/>
              <a:buNone/>
            </a:pPr>
            <a:fld id="{00000000-1234-1234-1234-123412341234}" type="slidenum">
              <a:rPr lang="en-US" sz="800" b="1" i="0" u="none">
                <a:solidFill>
                  <a:srgbClr val="888B8D"/>
                </a:solidFill>
                <a:latin typeface="Arial"/>
                <a:ea typeface="Arial"/>
                <a:cs typeface="Arial"/>
                <a:sym typeface="Arial"/>
              </a:rPr>
              <a:t>‹Nº›</a:t>
            </a:fld>
            <a:endParaRPr/>
          </a:p>
        </p:txBody>
      </p:sp>
      <p:sp>
        <p:nvSpPr>
          <p:cNvPr id="18" name="Google Shape;18;p29"/>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b="0" i="0" u="none" strike="noStrike" cap="none">
                <a:solidFill>
                  <a:srgbClr val="282A32"/>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rgbClr val="BA3E48"/>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rgbClr val="BA3E48"/>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rgbClr val="BA3E48"/>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rgbClr val="BA3E48"/>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rgbClr val="BA3E48"/>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rgbClr val="BA3E48"/>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rgbClr val="BA3E48"/>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rgbClr val="BA3E48"/>
                </a:solidFill>
                <a:latin typeface="Arial"/>
                <a:ea typeface="Arial"/>
                <a:cs typeface="Arial"/>
                <a:sym typeface="Arial"/>
              </a:defRPr>
            </a:lvl9pPr>
          </a:lstStyle>
          <a:p>
            <a:endParaRPr/>
          </a:p>
        </p:txBody>
      </p:sp>
      <p:sp>
        <p:nvSpPr>
          <p:cNvPr id="19" name="Google Shape;19;p29"/>
          <p:cNvSpPr txBox="1">
            <a:spLocks noGrp="1"/>
          </p:cNvSpPr>
          <p:nvPr>
            <p:ph type="body" idx="1"/>
          </p:nvPr>
        </p:nvSpPr>
        <p:spPr>
          <a:xfrm>
            <a:off x="457200" y="1752600"/>
            <a:ext cx="8229600" cy="4373562"/>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1pPr>
            <a:lvl2pPr marL="914400" marR="0" lvl="1"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2pPr>
            <a:lvl3pPr marL="1371600" marR="0" lvl="2"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3pPr>
            <a:lvl4pPr marL="1828800" marR="0" lvl="3"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4pPr>
            <a:lvl5pPr marL="2286000" marR="0" lvl="4"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0" name="Google Shape;20;p29"/>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0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
        <p:cNvGrpSpPr/>
        <p:nvPr/>
      </p:nvGrpSpPr>
      <p:grpSpPr>
        <a:xfrm>
          <a:off x="0" y="0"/>
          <a:ext cx="0" cy="0"/>
          <a:chOff x="0" y="0"/>
          <a:chExt cx="0" cy="0"/>
        </a:xfrm>
      </p:grpSpPr>
      <p:pic>
        <p:nvPicPr>
          <p:cNvPr id="25" name="Google Shape;25;p31" descr="MAPS ppt Banner.jpg"/>
          <p:cNvPicPr preferRelativeResize="0"/>
          <p:nvPr/>
        </p:nvPicPr>
        <p:blipFill rotWithShape="1">
          <a:blip r:embed="rId3">
            <a:alphaModFix/>
          </a:blip>
          <a:srcRect/>
          <a:stretch/>
        </p:blipFill>
        <p:spPr>
          <a:xfrm>
            <a:off x="0" y="0"/>
            <a:ext cx="9144000" cy="1122362"/>
          </a:xfrm>
          <a:prstGeom prst="rect">
            <a:avLst/>
          </a:prstGeom>
          <a:noFill/>
          <a:ln>
            <a:noFill/>
          </a:ln>
        </p:spPr>
      </p:pic>
      <p:sp>
        <p:nvSpPr>
          <p:cNvPr id="26" name="Google Shape;26;p31"/>
          <p:cNvSpPr txBox="1"/>
          <p:nvPr/>
        </p:nvSpPr>
        <p:spPr>
          <a:xfrm>
            <a:off x="6781800" y="6400800"/>
            <a:ext cx="1905000" cy="215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888B8D"/>
              </a:buClr>
              <a:buSzPts val="800"/>
              <a:buFont typeface="Arial"/>
              <a:buNone/>
            </a:pPr>
            <a:fld id="{00000000-1234-1234-1234-123412341234}" type="slidenum">
              <a:rPr lang="en-US" sz="800" b="1" i="0" u="none">
                <a:solidFill>
                  <a:srgbClr val="888B8D"/>
                </a:solidFill>
                <a:latin typeface="Arial"/>
                <a:ea typeface="Arial"/>
                <a:cs typeface="Arial"/>
                <a:sym typeface="Arial"/>
              </a:rPr>
              <a:t>‹Nº›</a:t>
            </a:fld>
            <a:endParaRPr/>
          </a:p>
        </p:txBody>
      </p:sp>
      <p:sp>
        <p:nvSpPr>
          <p:cNvPr id="27" name="Google Shape;27;p31"/>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b="0" i="0" u="none" strike="noStrike" cap="none">
                <a:solidFill>
                  <a:srgbClr val="282A32"/>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rgbClr val="BA3E48"/>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rgbClr val="BA3E48"/>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rgbClr val="BA3E48"/>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rgbClr val="BA3E48"/>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rgbClr val="BA3E48"/>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rgbClr val="BA3E48"/>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rgbClr val="BA3E48"/>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rgbClr val="BA3E48"/>
                </a:solidFill>
                <a:latin typeface="Arial"/>
                <a:ea typeface="Arial"/>
                <a:cs typeface="Arial"/>
                <a:sym typeface="Arial"/>
              </a:defRPr>
            </a:lvl9pPr>
          </a:lstStyle>
          <a:p>
            <a:endParaRPr/>
          </a:p>
        </p:txBody>
      </p:sp>
      <p:sp>
        <p:nvSpPr>
          <p:cNvPr id="28" name="Google Shape;28;p31"/>
          <p:cNvSpPr txBox="1">
            <a:spLocks noGrp="1"/>
          </p:cNvSpPr>
          <p:nvPr>
            <p:ph type="body" idx="1"/>
          </p:nvPr>
        </p:nvSpPr>
        <p:spPr>
          <a:xfrm>
            <a:off x="457200" y="1752600"/>
            <a:ext cx="8229600" cy="4373562"/>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1pPr>
            <a:lvl2pPr marL="914400" marR="0" lvl="1"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2pPr>
            <a:lvl3pPr marL="1371600" marR="0" lvl="2"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3pPr>
            <a:lvl4pPr marL="1828800" marR="0" lvl="3"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4pPr>
            <a:lvl5pPr marL="2286000" marR="0" lvl="4"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1"/>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0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
        <p:cNvGrpSpPr/>
        <p:nvPr/>
      </p:nvGrpSpPr>
      <p:grpSpPr>
        <a:xfrm>
          <a:off x="0" y="0"/>
          <a:ext cx="0" cy="0"/>
          <a:chOff x="0" y="0"/>
          <a:chExt cx="0" cy="0"/>
        </a:xfrm>
      </p:grpSpPr>
      <p:pic>
        <p:nvPicPr>
          <p:cNvPr id="35" name="Google Shape;35;p33" descr="MAPS ppt Banner.jpg"/>
          <p:cNvPicPr preferRelativeResize="0"/>
          <p:nvPr/>
        </p:nvPicPr>
        <p:blipFill rotWithShape="1">
          <a:blip r:embed="rId3">
            <a:alphaModFix/>
          </a:blip>
          <a:srcRect/>
          <a:stretch/>
        </p:blipFill>
        <p:spPr>
          <a:xfrm>
            <a:off x="0" y="0"/>
            <a:ext cx="9144000" cy="1122362"/>
          </a:xfrm>
          <a:prstGeom prst="rect">
            <a:avLst/>
          </a:prstGeom>
          <a:noFill/>
          <a:ln>
            <a:noFill/>
          </a:ln>
        </p:spPr>
      </p:pic>
      <p:sp>
        <p:nvSpPr>
          <p:cNvPr id="36" name="Google Shape;36;p33"/>
          <p:cNvSpPr txBox="1"/>
          <p:nvPr/>
        </p:nvSpPr>
        <p:spPr>
          <a:xfrm>
            <a:off x="6781800" y="6400800"/>
            <a:ext cx="1905000" cy="215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888B8D"/>
              </a:buClr>
              <a:buSzPts val="800"/>
              <a:buFont typeface="Arial"/>
              <a:buNone/>
            </a:pPr>
            <a:fld id="{00000000-1234-1234-1234-123412341234}" type="slidenum">
              <a:rPr lang="en-US" sz="800" b="1" i="0" u="none">
                <a:solidFill>
                  <a:srgbClr val="888B8D"/>
                </a:solidFill>
                <a:latin typeface="Arial"/>
                <a:ea typeface="Arial"/>
                <a:cs typeface="Arial"/>
                <a:sym typeface="Arial"/>
              </a:rPr>
              <a:t>‹Nº›</a:t>
            </a:fld>
            <a:endParaRPr/>
          </a:p>
        </p:txBody>
      </p:sp>
      <p:sp>
        <p:nvSpPr>
          <p:cNvPr id="37" name="Google Shape;37;p33"/>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b="0" i="0" u="none" strike="noStrike" cap="none">
                <a:solidFill>
                  <a:srgbClr val="282A32"/>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rgbClr val="BA3E48"/>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rgbClr val="BA3E48"/>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rgbClr val="BA3E48"/>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rgbClr val="BA3E48"/>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rgbClr val="BA3E48"/>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rgbClr val="BA3E48"/>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rgbClr val="BA3E48"/>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rgbClr val="BA3E48"/>
                </a:solidFill>
                <a:latin typeface="Arial"/>
                <a:ea typeface="Arial"/>
                <a:cs typeface="Arial"/>
                <a:sym typeface="Arial"/>
              </a:defRPr>
            </a:lvl9pPr>
          </a:lstStyle>
          <a:p>
            <a:endParaRPr/>
          </a:p>
        </p:txBody>
      </p:sp>
      <p:sp>
        <p:nvSpPr>
          <p:cNvPr id="38" name="Google Shape;38;p33"/>
          <p:cNvSpPr txBox="1">
            <a:spLocks noGrp="1"/>
          </p:cNvSpPr>
          <p:nvPr>
            <p:ph type="body" idx="1"/>
          </p:nvPr>
        </p:nvSpPr>
        <p:spPr>
          <a:xfrm>
            <a:off x="457200" y="1752600"/>
            <a:ext cx="8229600" cy="4373562"/>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1pPr>
            <a:lvl2pPr marL="914400" marR="0" lvl="1"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2pPr>
            <a:lvl3pPr marL="1371600" marR="0" lvl="2"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3pPr>
            <a:lvl4pPr marL="1828800" marR="0" lvl="3"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4pPr>
            <a:lvl5pPr marL="2286000" marR="0" lvl="4"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9" name="Google Shape;39;p33"/>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0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
        <p:cNvGrpSpPr/>
        <p:nvPr/>
      </p:nvGrpSpPr>
      <p:grpSpPr>
        <a:xfrm>
          <a:off x="0" y="0"/>
          <a:ext cx="0" cy="0"/>
          <a:chOff x="0" y="0"/>
          <a:chExt cx="0" cy="0"/>
        </a:xfrm>
      </p:grpSpPr>
      <p:pic>
        <p:nvPicPr>
          <p:cNvPr id="44" name="Google Shape;44;p35" descr="MAPS ppt Banner.jpg"/>
          <p:cNvPicPr preferRelativeResize="0"/>
          <p:nvPr/>
        </p:nvPicPr>
        <p:blipFill rotWithShape="1">
          <a:blip r:embed="rId2">
            <a:alphaModFix/>
          </a:blip>
          <a:srcRect/>
          <a:stretch/>
        </p:blipFill>
        <p:spPr>
          <a:xfrm>
            <a:off x="0" y="0"/>
            <a:ext cx="9144000" cy="1122362"/>
          </a:xfrm>
          <a:prstGeom prst="rect">
            <a:avLst/>
          </a:prstGeom>
          <a:noFill/>
          <a:ln>
            <a:noFill/>
          </a:ln>
        </p:spPr>
      </p:pic>
      <p:sp>
        <p:nvSpPr>
          <p:cNvPr id="45" name="Google Shape;45;p35"/>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3000" b="0" i="0" u="none" strike="noStrike" cap="none">
                <a:solidFill>
                  <a:srgbClr val="282A32"/>
                </a:solidFill>
                <a:latin typeface="Arial"/>
                <a:ea typeface="Arial"/>
                <a:cs typeface="Arial"/>
                <a:sym typeface="Arial"/>
              </a:defRPr>
            </a:lvl1pPr>
            <a:lvl2pPr marR="0" lvl="1" algn="l" rtl="0">
              <a:spcBef>
                <a:spcPts val="0"/>
              </a:spcBef>
              <a:spcAft>
                <a:spcPts val="0"/>
              </a:spcAft>
              <a:buSzPts val="1400"/>
              <a:buNone/>
              <a:defRPr sz="3000" b="0" i="0" u="none" strike="noStrike" cap="none">
                <a:solidFill>
                  <a:srgbClr val="BA3E48"/>
                </a:solidFill>
                <a:latin typeface="Arial"/>
                <a:ea typeface="Arial"/>
                <a:cs typeface="Arial"/>
                <a:sym typeface="Arial"/>
              </a:defRPr>
            </a:lvl2pPr>
            <a:lvl3pPr marR="0" lvl="2" algn="l" rtl="0">
              <a:spcBef>
                <a:spcPts val="0"/>
              </a:spcBef>
              <a:spcAft>
                <a:spcPts val="0"/>
              </a:spcAft>
              <a:buSzPts val="1400"/>
              <a:buNone/>
              <a:defRPr sz="3000" b="0" i="0" u="none" strike="noStrike" cap="none">
                <a:solidFill>
                  <a:srgbClr val="BA3E48"/>
                </a:solidFill>
                <a:latin typeface="Arial"/>
                <a:ea typeface="Arial"/>
                <a:cs typeface="Arial"/>
                <a:sym typeface="Arial"/>
              </a:defRPr>
            </a:lvl3pPr>
            <a:lvl4pPr marR="0" lvl="3" algn="l" rtl="0">
              <a:spcBef>
                <a:spcPts val="0"/>
              </a:spcBef>
              <a:spcAft>
                <a:spcPts val="0"/>
              </a:spcAft>
              <a:buSzPts val="1400"/>
              <a:buNone/>
              <a:defRPr sz="3000" b="0" i="0" u="none" strike="noStrike" cap="none">
                <a:solidFill>
                  <a:srgbClr val="BA3E48"/>
                </a:solidFill>
                <a:latin typeface="Arial"/>
                <a:ea typeface="Arial"/>
                <a:cs typeface="Arial"/>
                <a:sym typeface="Arial"/>
              </a:defRPr>
            </a:lvl4pPr>
            <a:lvl5pPr marR="0" lvl="4" algn="l" rtl="0">
              <a:spcBef>
                <a:spcPts val="0"/>
              </a:spcBef>
              <a:spcAft>
                <a:spcPts val="0"/>
              </a:spcAft>
              <a:buSzPts val="1400"/>
              <a:buNone/>
              <a:defRPr sz="3000" b="0" i="0" u="none" strike="noStrike" cap="none">
                <a:solidFill>
                  <a:srgbClr val="BA3E48"/>
                </a:solidFill>
                <a:latin typeface="Arial"/>
                <a:ea typeface="Arial"/>
                <a:cs typeface="Arial"/>
                <a:sym typeface="Arial"/>
              </a:defRPr>
            </a:lvl5pPr>
            <a:lvl6pPr marR="0" lvl="5" algn="l" rtl="0">
              <a:spcBef>
                <a:spcPts val="0"/>
              </a:spcBef>
              <a:spcAft>
                <a:spcPts val="0"/>
              </a:spcAft>
              <a:buSzPts val="1400"/>
              <a:buNone/>
              <a:defRPr sz="3000" b="0" i="0" u="none" strike="noStrike" cap="none">
                <a:solidFill>
                  <a:srgbClr val="BA3E48"/>
                </a:solidFill>
                <a:latin typeface="Arial"/>
                <a:ea typeface="Arial"/>
                <a:cs typeface="Arial"/>
                <a:sym typeface="Arial"/>
              </a:defRPr>
            </a:lvl6pPr>
            <a:lvl7pPr marR="0" lvl="6" algn="l" rtl="0">
              <a:spcBef>
                <a:spcPts val="0"/>
              </a:spcBef>
              <a:spcAft>
                <a:spcPts val="0"/>
              </a:spcAft>
              <a:buSzPts val="1400"/>
              <a:buNone/>
              <a:defRPr sz="3000" b="0" i="0" u="none" strike="noStrike" cap="none">
                <a:solidFill>
                  <a:srgbClr val="BA3E48"/>
                </a:solidFill>
                <a:latin typeface="Arial"/>
                <a:ea typeface="Arial"/>
                <a:cs typeface="Arial"/>
                <a:sym typeface="Arial"/>
              </a:defRPr>
            </a:lvl7pPr>
            <a:lvl8pPr marR="0" lvl="7" algn="l" rtl="0">
              <a:spcBef>
                <a:spcPts val="0"/>
              </a:spcBef>
              <a:spcAft>
                <a:spcPts val="0"/>
              </a:spcAft>
              <a:buSzPts val="1400"/>
              <a:buNone/>
              <a:defRPr sz="3000" b="0" i="0" u="none" strike="noStrike" cap="none">
                <a:solidFill>
                  <a:srgbClr val="BA3E48"/>
                </a:solidFill>
                <a:latin typeface="Arial"/>
                <a:ea typeface="Arial"/>
                <a:cs typeface="Arial"/>
                <a:sym typeface="Arial"/>
              </a:defRPr>
            </a:lvl8pPr>
            <a:lvl9pPr marR="0" lvl="8" algn="l" rtl="0">
              <a:spcBef>
                <a:spcPts val="0"/>
              </a:spcBef>
              <a:spcAft>
                <a:spcPts val="0"/>
              </a:spcAft>
              <a:buSzPts val="1400"/>
              <a:buNone/>
              <a:defRPr sz="3000" b="0" i="0" u="none" strike="noStrike" cap="none">
                <a:solidFill>
                  <a:srgbClr val="BA3E48"/>
                </a:solidFill>
                <a:latin typeface="Arial"/>
                <a:ea typeface="Arial"/>
                <a:cs typeface="Arial"/>
                <a:sym typeface="Arial"/>
              </a:defRPr>
            </a:lvl9pPr>
          </a:lstStyle>
          <a:p>
            <a:endParaRPr/>
          </a:p>
        </p:txBody>
      </p:sp>
      <p:sp>
        <p:nvSpPr>
          <p:cNvPr id="46" name="Google Shape;46;p35"/>
          <p:cNvSpPr txBox="1">
            <a:spLocks noGrp="1"/>
          </p:cNvSpPr>
          <p:nvPr>
            <p:ph type="body" idx="1"/>
          </p:nvPr>
        </p:nvSpPr>
        <p:spPr>
          <a:xfrm>
            <a:off x="457200" y="1752600"/>
            <a:ext cx="8229600" cy="4373562"/>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1pPr>
            <a:lvl2pPr marL="914400" marR="0" lvl="1"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2pPr>
            <a:lvl3pPr marL="1371600" marR="0" lvl="2"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3pPr>
            <a:lvl4pPr marL="1828800" marR="0" lvl="3"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4pPr>
            <a:lvl5pPr marL="2286000" marR="0" lvl="4" indent="-342900" algn="l" rtl="0">
              <a:spcBef>
                <a:spcPts val="360"/>
              </a:spcBef>
              <a:spcAft>
                <a:spcPts val="0"/>
              </a:spcAft>
              <a:buClr>
                <a:srgbClr val="BA3E48"/>
              </a:buClr>
              <a:buSzPts val="1800"/>
              <a:buFont typeface="Arial"/>
              <a:buChar char="»"/>
              <a:defRPr sz="1800" b="0" i="0" u="none" strike="noStrike" cap="none">
                <a:solidFill>
                  <a:srgbClr val="282A32"/>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7" name="Google Shape;47;p35"/>
          <p:cNvSpPr txBox="1"/>
          <p:nvPr/>
        </p:nvSpPr>
        <p:spPr>
          <a:xfrm>
            <a:off x="6781800" y="6400800"/>
            <a:ext cx="1905000" cy="2159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888B8D"/>
              </a:buClr>
              <a:buSzPts val="800"/>
              <a:buFont typeface="Arial"/>
              <a:buNone/>
            </a:pPr>
            <a:fld id="{00000000-1234-1234-1234-123412341234}" type="slidenum">
              <a:rPr lang="en-US" sz="800" b="1" i="0" u="none">
                <a:solidFill>
                  <a:srgbClr val="888B8D"/>
                </a:solidFill>
                <a:latin typeface="Arial"/>
                <a:ea typeface="Arial"/>
                <a:cs typeface="Arial"/>
                <a:sym typeface="Arial"/>
              </a:rPr>
              <a:t>‹Nº›</a:t>
            </a:fld>
            <a:endParaRPr/>
          </a:p>
        </p:txBody>
      </p:sp>
      <p:sp>
        <p:nvSpPr>
          <p:cNvPr id="48" name="Google Shape;48;p35"/>
          <p:cNvSpPr txBox="1">
            <a:spLocks noGrp="1"/>
          </p:cNvSpPr>
          <p:nvPr>
            <p:ph type="ftr" idx="11"/>
          </p:nvPr>
        </p:nvSpPr>
        <p:spPr>
          <a:xfrm>
            <a:off x="152400" y="92075"/>
            <a:ext cx="4656137" cy="36512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0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6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52"/>
        <p:cNvGrpSpPr/>
        <p:nvPr/>
      </p:nvGrpSpPr>
      <p:grpSpPr>
        <a:xfrm>
          <a:off x="0" y="0"/>
          <a:ext cx="0" cy="0"/>
          <a:chOff x="0" y="0"/>
          <a:chExt cx="0" cy="0"/>
        </a:xfrm>
      </p:grpSpPr>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0"/>
            <a:ext cx="10287001" cy="6858000"/>
          </a:xfrm>
          <a:prstGeom prst="rect">
            <a:avLst/>
          </a:prstGeom>
          <a:scene3d>
            <a:camera prst="orthographicFront">
              <a:rot lat="0" lon="10800000" rev="0"/>
            </a:camera>
            <a:lightRig rig="threePt" dir="t"/>
          </a:scene3d>
        </p:spPr>
      </p:pic>
      <p:sp>
        <p:nvSpPr>
          <p:cNvPr id="53" name="Google Shape;53;p1"/>
          <p:cNvSpPr txBox="1"/>
          <p:nvPr/>
        </p:nvSpPr>
        <p:spPr>
          <a:xfrm>
            <a:off x="381000" y="362350"/>
            <a:ext cx="8382000" cy="103190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SzPts val="4000"/>
              <a:buFont typeface="Arial"/>
              <a:buNone/>
            </a:pPr>
            <a:r>
              <a:rPr lang="en-US" sz="4000" b="0" i="0" u="none" strike="noStrike" cap="none" dirty="0" smtClean="0">
                <a:latin typeface="Arial"/>
                <a:ea typeface="Arial"/>
                <a:cs typeface="Arial"/>
                <a:sym typeface="Arial"/>
              </a:rPr>
              <a:t>Annual </a:t>
            </a:r>
            <a:r>
              <a:rPr lang="en-US" sz="4000" b="0" i="0" u="none" strike="noStrike" cap="none" dirty="0">
                <a:latin typeface="Arial"/>
                <a:ea typeface="Arial"/>
                <a:cs typeface="Arial"/>
                <a:sym typeface="Arial"/>
              </a:rPr>
              <a:t>People Survey</a:t>
            </a:r>
            <a:endParaRPr dirty="0"/>
          </a:p>
          <a:p>
            <a:pPr marL="0" marR="0" lvl="0" indent="0" algn="l" rtl="0">
              <a:lnSpc>
                <a:spcPct val="116666"/>
              </a:lnSpc>
              <a:spcBef>
                <a:spcPts val="0"/>
              </a:spcBef>
              <a:spcAft>
                <a:spcPts val="0"/>
              </a:spcAft>
              <a:buSzPts val="1800"/>
              <a:buFont typeface="Arial"/>
              <a:buNone/>
            </a:pPr>
            <a:r>
              <a:rPr lang="en-US" sz="1800" b="0" i="0" u="none" strike="noStrike" cap="none" dirty="0">
                <a:latin typeface="Arial"/>
                <a:ea typeface="Arial"/>
                <a:cs typeface="Arial"/>
                <a:sym typeface="Arial"/>
              </a:rPr>
              <a:t>Great People. Great Place.</a:t>
            </a:r>
            <a:endParaRPr dirty="0"/>
          </a:p>
        </p:txBody>
      </p:sp>
      <p:sp>
        <p:nvSpPr>
          <p:cNvPr id="54" name="Google Shape;54;p1"/>
          <p:cNvSpPr txBox="1"/>
          <p:nvPr/>
        </p:nvSpPr>
        <p:spPr>
          <a:xfrm>
            <a:off x="365125" y="4206875"/>
            <a:ext cx="8382000" cy="124645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9A9DA2"/>
              </a:buClr>
              <a:buSzPts val="4500"/>
              <a:buFont typeface="Arial"/>
              <a:buNone/>
            </a:pPr>
            <a:r>
              <a:rPr lang="en-US" sz="4500" b="0" i="0" u="none" strike="noStrike" cap="none" baseline="30000" dirty="0">
                <a:solidFill>
                  <a:srgbClr val="FF0000"/>
                </a:solidFill>
                <a:sym typeface="Arial"/>
              </a:rPr>
              <a:t>2011 Results - Uruguay</a:t>
            </a:r>
            <a:endParaRPr dirty="0">
              <a:solidFill>
                <a:srgbClr val="FF0000"/>
              </a:solidFill>
            </a:endParaRPr>
          </a:p>
          <a:p>
            <a:pPr marL="0" marR="0" lvl="0" indent="0" algn="l" rtl="0">
              <a:lnSpc>
                <a:spcPct val="100000"/>
              </a:lnSpc>
              <a:spcBef>
                <a:spcPts val="0"/>
              </a:spcBef>
              <a:spcAft>
                <a:spcPts val="0"/>
              </a:spcAft>
              <a:buNone/>
            </a:pPr>
            <a:endParaRPr sz="4500" b="0" i="0" u="none" baseline="30000" dirty="0">
              <a:solidFill>
                <a:srgbClr val="9A9DA2"/>
              </a:solidFill>
              <a:latin typeface="Arial"/>
              <a:ea typeface="Arial"/>
              <a:cs typeface="Arial"/>
              <a:sym typeface="Arial"/>
            </a:endParaRPr>
          </a:p>
        </p:txBody>
      </p:sp>
      <p:graphicFrame>
        <p:nvGraphicFramePr>
          <p:cNvPr id="55" name="Google Shape;55;p1"/>
          <p:cNvGraphicFramePr/>
          <p:nvPr>
            <p:extLst>
              <p:ext uri="{D42A27DB-BD31-4B8C-83A1-F6EECF244321}">
                <p14:modId xmlns:p14="http://schemas.microsoft.com/office/powerpoint/2010/main" val="3958954928"/>
              </p:ext>
            </p:extLst>
          </p:nvPr>
        </p:nvGraphicFramePr>
        <p:xfrm>
          <a:off x="381000" y="5187950"/>
          <a:ext cx="3051150" cy="1136650"/>
        </p:xfrm>
        <a:graphic>
          <a:graphicData uri="http://schemas.openxmlformats.org/drawingml/2006/table">
            <a:tbl>
              <a:tblPr>
                <a:noFill/>
                <a:tableStyleId>{4E636F8D-DADC-42B7-B77C-AA35126C786C}</a:tableStyleId>
              </a:tblPr>
              <a:tblGrid>
                <a:gridCol w="1625600"/>
                <a:gridCol w="712775"/>
                <a:gridCol w="712775"/>
              </a:tblGrid>
              <a:tr h="381000">
                <a:tc>
                  <a:txBody>
                    <a:bodyPr/>
                    <a:lstStyle/>
                    <a:p>
                      <a:pPr marL="0" marR="0" lvl="0" indent="0" algn="l" rtl="0">
                        <a:lnSpc>
                          <a:spcPct val="100000"/>
                        </a:lnSpc>
                        <a:spcBef>
                          <a:spcPts val="0"/>
                        </a:spcBef>
                        <a:spcAft>
                          <a:spcPts val="0"/>
                        </a:spcAft>
                        <a:buClr>
                          <a:srgbClr val="466EA5"/>
                        </a:buClr>
                        <a:buSzPts val="1600"/>
                        <a:buFont typeface="Arial"/>
                        <a:buNone/>
                      </a:pPr>
                      <a:r>
                        <a:rPr lang="en-US" sz="1600" b="0" i="0" u="none" strike="noStrike" cap="none" dirty="0">
                          <a:solidFill>
                            <a:srgbClr val="466EA5"/>
                          </a:solidFill>
                          <a:latin typeface="Arial"/>
                          <a:ea typeface="Arial"/>
                          <a:cs typeface="Arial"/>
                          <a:sym typeface="Arial"/>
                        </a:rPr>
                        <a:t>Participation</a:t>
                      </a:r>
                      <a:endParaRPr dirty="0"/>
                    </a:p>
                  </a:txBody>
                  <a:tcPr marL="0" marR="0" marT="45725" marB="0">
                    <a:solidFill>
                      <a:schemeClr val="bg1"/>
                    </a:solidFill>
                  </a:tcPr>
                </a:tc>
                <a:tc>
                  <a:txBody>
                    <a:bodyPr/>
                    <a:lstStyle/>
                    <a:p>
                      <a:pPr marL="0" marR="0" lvl="0" indent="0" algn="ctr" rtl="0">
                        <a:lnSpc>
                          <a:spcPct val="100000"/>
                        </a:lnSpc>
                        <a:spcBef>
                          <a:spcPts val="0"/>
                        </a:spcBef>
                        <a:spcAft>
                          <a:spcPts val="0"/>
                        </a:spcAft>
                        <a:buClr>
                          <a:srgbClr val="466EA5"/>
                        </a:buClr>
                        <a:buSzPts val="1600"/>
                        <a:buFont typeface="Arial"/>
                        <a:buNone/>
                      </a:pPr>
                      <a:r>
                        <a:rPr lang="en-US" sz="1600" b="0" i="0" u="none" strike="noStrike" cap="none">
                          <a:solidFill>
                            <a:srgbClr val="466EA5"/>
                          </a:solidFill>
                          <a:latin typeface="Arial"/>
                          <a:ea typeface="Arial"/>
                          <a:cs typeface="Arial"/>
                          <a:sym typeface="Arial"/>
                        </a:rPr>
                        <a:t>2011</a:t>
                      </a:r>
                      <a:endParaRPr/>
                    </a:p>
                  </a:txBody>
                  <a:tcPr marL="0" marR="0" marT="45725" marB="0">
                    <a:solidFill>
                      <a:schemeClr val="bg1"/>
                    </a:solidFill>
                  </a:tcPr>
                </a:tc>
                <a:tc>
                  <a:txBody>
                    <a:bodyPr/>
                    <a:lstStyle/>
                    <a:p>
                      <a:pPr marL="0" marR="0" lvl="0" indent="0" algn="ctr" rtl="0">
                        <a:lnSpc>
                          <a:spcPct val="100000"/>
                        </a:lnSpc>
                        <a:spcBef>
                          <a:spcPts val="0"/>
                        </a:spcBef>
                        <a:spcAft>
                          <a:spcPts val="0"/>
                        </a:spcAft>
                        <a:buClr>
                          <a:srgbClr val="466EA5"/>
                        </a:buClr>
                        <a:buSzPts val="1600"/>
                        <a:buFont typeface="Arial"/>
                        <a:buNone/>
                      </a:pPr>
                      <a:r>
                        <a:rPr lang="en-US" sz="1600" b="0" i="0" u="none" strike="noStrike" cap="none" dirty="0">
                          <a:solidFill>
                            <a:srgbClr val="466EA5"/>
                          </a:solidFill>
                          <a:latin typeface="Arial"/>
                          <a:ea typeface="Arial"/>
                          <a:cs typeface="Arial"/>
                          <a:sym typeface="Arial"/>
                        </a:rPr>
                        <a:t>2010</a:t>
                      </a:r>
                      <a:endParaRPr dirty="0"/>
                    </a:p>
                  </a:txBody>
                  <a:tcPr marL="0" marR="0" marT="45725" marB="0">
                    <a:solidFill>
                      <a:schemeClr val="bg1"/>
                    </a:solidFill>
                  </a:tcPr>
                </a:tc>
              </a:tr>
              <a:tr h="377825">
                <a:tc>
                  <a:txBody>
                    <a:bodyPr/>
                    <a:lstStyle/>
                    <a:p>
                      <a:pPr marL="0" marR="0" lvl="0" indent="0" algn="l" rtl="0">
                        <a:lnSpc>
                          <a:spcPct val="100000"/>
                        </a:lnSpc>
                        <a:spcBef>
                          <a:spcPts val="0"/>
                        </a:spcBef>
                        <a:spcAft>
                          <a:spcPts val="0"/>
                        </a:spcAft>
                        <a:buClr>
                          <a:srgbClr val="9A9DA2"/>
                        </a:buClr>
                        <a:buSzPts val="1400"/>
                        <a:buFont typeface="Arial"/>
                        <a:buNone/>
                      </a:pPr>
                      <a:r>
                        <a:rPr lang="en-US" sz="1400" b="0" i="0" u="none" strike="noStrike" cap="none" dirty="0">
                          <a:solidFill>
                            <a:srgbClr val="FF0000"/>
                          </a:solidFill>
                          <a:latin typeface="Arial"/>
                          <a:ea typeface="Arial"/>
                          <a:cs typeface="Arial"/>
                          <a:sym typeface="Arial"/>
                        </a:rPr>
                        <a:t>Uruguay</a:t>
                      </a:r>
                      <a:endParaRPr dirty="0">
                        <a:solidFill>
                          <a:srgbClr val="FF0000"/>
                        </a:solidFill>
                      </a:endParaRPr>
                    </a:p>
                  </a:txBody>
                  <a:tcPr marL="0" marR="0" marT="45725" marB="0">
                    <a:solidFill>
                      <a:schemeClr val="bg1"/>
                    </a:solidFill>
                  </a:tcPr>
                </a:tc>
                <a:tc>
                  <a:txBody>
                    <a:bodyPr/>
                    <a:lstStyle/>
                    <a:p>
                      <a:pPr marL="0" marR="0" lvl="0" indent="0" algn="ctr" rtl="0">
                        <a:lnSpc>
                          <a:spcPct val="100000"/>
                        </a:lnSpc>
                        <a:spcBef>
                          <a:spcPts val="0"/>
                        </a:spcBef>
                        <a:spcAft>
                          <a:spcPts val="0"/>
                        </a:spcAft>
                        <a:buClr>
                          <a:srgbClr val="9A9DA2"/>
                        </a:buClr>
                        <a:buSzPts val="1400"/>
                        <a:buFont typeface="Arial"/>
                        <a:buNone/>
                      </a:pPr>
                      <a:r>
                        <a:rPr lang="en-US" sz="1400" b="0" i="0" u="none" strike="noStrike" cap="none">
                          <a:solidFill>
                            <a:srgbClr val="FF0000"/>
                          </a:solidFill>
                          <a:latin typeface="Arial"/>
                          <a:ea typeface="Arial"/>
                          <a:cs typeface="Arial"/>
                          <a:sym typeface="Arial"/>
                        </a:rPr>
                        <a:t>73%</a:t>
                      </a:r>
                      <a:endParaRPr>
                        <a:solidFill>
                          <a:srgbClr val="FF0000"/>
                        </a:solidFill>
                      </a:endParaRPr>
                    </a:p>
                  </a:txBody>
                  <a:tcPr marL="0" marR="0" marT="45725" marB="0">
                    <a:solidFill>
                      <a:schemeClr val="bg1"/>
                    </a:solidFill>
                  </a:tcPr>
                </a:tc>
                <a:tc>
                  <a:txBody>
                    <a:bodyPr/>
                    <a:lstStyle/>
                    <a:p>
                      <a:pPr marL="0" marR="0" lvl="0" indent="0" algn="ctr" rtl="0">
                        <a:lnSpc>
                          <a:spcPct val="100000"/>
                        </a:lnSpc>
                        <a:spcBef>
                          <a:spcPts val="0"/>
                        </a:spcBef>
                        <a:spcAft>
                          <a:spcPts val="0"/>
                        </a:spcAft>
                        <a:buClr>
                          <a:srgbClr val="9A9DA2"/>
                        </a:buClr>
                        <a:buSzPts val="1400"/>
                        <a:buFont typeface="Arial"/>
                        <a:buNone/>
                      </a:pPr>
                      <a:r>
                        <a:rPr lang="en-US" sz="1400" b="0" i="0" u="none" strike="noStrike" cap="none">
                          <a:solidFill>
                            <a:srgbClr val="FF0000"/>
                          </a:solidFill>
                          <a:latin typeface="Arial"/>
                          <a:ea typeface="Arial"/>
                          <a:cs typeface="Arial"/>
                          <a:sym typeface="Arial"/>
                        </a:rPr>
                        <a:t>95%</a:t>
                      </a:r>
                      <a:endParaRPr>
                        <a:solidFill>
                          <a:srgbClr val="FF0000"/>
                        </a:solidFill>
                      </a:endParaRPr>
                    </a:p>
                  </a:txBody>
                  <a:tcPr marL="0" marR="0" marT="45725" marB="0">
                    <a:solidFill>
                      <a:schemeClr val="bg1"/>
                    </a:solidFill>
                  </a:tcPr>
                </a:tc>
              </a:tr>
              <a:tr h="377825">
                <a:tc>
                  <a:txBody>
                    <a:bodyPr/>
                    <a:lstStyle/>
                    <a:p>
                      <a:pPr marL="0" marR="0" lvl="0" indent="0" algn="l" rtl="0">
                        <a:lnSpc>
                          <a:spcPct val="100000"/>
                        </a:lnSpc>
                        <a:spcBef>
                          <a:spcPts val="0"/>
                        </a:spcBef>
                        <a:spcAft>
                          <a:spcPts val="0"/>
                        </a:spcAft>
                        <a:buClr>
                          <a:srgbClr val="9A9DA2"/>
                        </a:buClr>
                        <a:buSzPts val="1400"/>
                        <a:buFont typeface="Arial"/>
                        <a:buNone/>
                      </a:pPr>
                      <a:r>
                        <a:rPr lang="en-US" sz="1400" b="0" i="0" u="none" strike="noStrike" cap="none" dirty="0" smtClean="0">
                          <a:solidFill>
                            <a:srgbClr val="FF0000"/>
                          </a:solidFill>
                          <a:latin typeface="Arial"/>
                          <a:ea typeface="Arial"/>
                          <a:cs typeface="Arial"/>
                          <a:sym typeface="Arial"/>
                        </a:rPr>
                        <a:t>Mundial</a:t>
                      </a:r>
                      <a:r>
                        <a:rPr lang="en-US" sz="1400" b="0" i="0" u="none" strike="noStrike" cap="none" baseline="0" dirty="0" smtClean="0">
                          <a:solidFill>
                            <a:srgbClr val="FF0000"/>
                          </a:solidFill>
                          <a:latin typeface="Arial"/>
                          <a:ea typeface="Arial"/>
                          <a:cs typeface="Arial"/>
                          <a:sym typeface="Arial"/>
                        </a:rPr>
                        <a:t> </a:t>
                      </a:r>
                      <a:r>
                        <a:rPr lang="en-US" sz="1400" b="0" i="0" u="none" strike="noStrike" cap="none" dirty="0" smtClean="0">
                          <a:solidFill>
                            <a:srgbClr val="FF0000"/>
                          </a:solidFill>
                          <a:latin typeface="Arial"/>
                          <a:ea typeface="Arial"/>
                          <a:cs typeface="Arial"/>
                          <a:sym typeface="Arial"/>
                        </a:rPr>
                        <a:t>Group</a:t>
                      </a:r>
                      <a:endParaRPr dirty="0">
                        <a:solidFill>
                          <a:srgbClr val="FF0000"/>
                        </a:solidFill>
                      </a:endParaRPr>
                    </a:p>
                  </a:txBody>
                  <a:tcPr marL="0" marR="0" marT="45725" marB="0">
                    <a:solidFill>
                      <a:schemeClr val="bg1"/>
                    </a:solidFill>
                  </a:tcPr>
                </a:tc>
                <a:tc>
                  <a:txBody>
                    <a:bodyPr/>
                    <a:lstStyle/>
                    <a:p>
                      <a:pPr marL="0" marR="0" lvl="0" indent="0" algn="ctr" rtl="0">
                        <a:lnSpc>
                          <a:spcPct val="100000"/>
                        </a:lnSpc>
                        <a:spcBef>
                          <a:spcPts val="0"/>
                        </a:spcBef>
                        <a:spcAft>
                          <a:spcPts val="0"/>
                        </a:spcAft>
                        <a:buClr>
                          <a:srgbClr val="9A9DA2"/>
                        </a:buClr>
                        <a:buSzPts val="1400"/>
                        <a:buFont typeface="Arial"/>
                        <a:buNone/>
                      </a:pPr>
                      <a:r>
                        <a:rPr lang="en-US" sz="1400" b="0" i="0" u="none" strike="noStrike" cap="none" dirty="0">
                          <a:solidFill>
                            <a:srgbClr val="FF0000"/>
                          </a:solidFill>
                          <a:latin typeface="Arial"/>
                          <a:ea typeface="Arial"/>
                          <a:cs typeface="Arial"/>
                          <a:sym typeface="Arial"/>
                        </a:rPr>
                        <a:t>89%</a:t>
                      </a:r>
                      <a:endParaRPr dirty="0">
                        <a:solidFill>
                          <a:srgbClr val="FF0000"/>
                        </a:solidFill>
                      </a:endParaRPr>
                    </a:p>
                  </a:txBody>
                  <a:tcPr marL="0" marR="0" marT="45725" marB="0">
                    <a:solidFill>
                      <a:schemeClr val="bg1"/>
                    </a:solidFill>
                  </a:tcPr>
                </a:tc>
                <a:tc>
                  <a:txBody>
                    <a:bodyPr/>
                    <a:lstStyle/>
                    <a:p>
                      <a:pPr marL="0" marR="0" lvl="0" indent="0" algn="ctr" rtl="0">
                        <a:lnSpc>
                          <a:spcPct val="100000"/>
                        </a:lnSpc>
                        <a:spcBef>
                          <a:spcPts val="0"/>
                        </a:spcBef>
                        <a:spcAft>
                          <a:spcPts val="0"/>
                        </a:spcAft>
                        <a:buClr>
                          <a:srgbClr val="9A9DA2"/>
                        </a:buClr>
                        <a:buSzPts val="1400"/>
                        <a:buFont typeface="Arial"/>
                        <a:buNone/>
                      </a:pPr>
                      <a:r>
                        <a:rPr lang="en-US" sz="1400" b="0" i="0" u="none" strike="noStrike" cap="none" dirty="0">
                          <a:solidFill>
                            <a:srgbClr val="FF0000"/>
                          </a:solidFill>
                          <a:latin typeface="Arial"/>
                          <a:ea typeface="Arial"/>
                          <a:cs typeface="Arial"/>
                          <a:sym typeface="Arial"/>
                        </a:rPr>
                        <a:t>90%</a:t>
                      </a:r>
                      <a:endParaRPr dirty="0">
                        <a:solidFill>
                          <a:srgbClr val="FF0000"/>
                        </a:solidFill>
                      </a:endParaRPr>
                    </a:p>
                  </a:txBody>
                  <a:tcPr marL="0" marR="0" marT="45725" marB="0">
                    <a:solidFill>
                      <a:schemeClr val="bg1"/>
                    </a:solidFill>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4"/>
        <p:cNvGrpSpPr/>
        <p:nvPr/>
      </p:nvGrpSpPr>
      <p:grpSpPr>
        <a:xfrm>
          <a:off x="0" y="0"/>
          <a:ext cx="0" cy="0"/>
          <a:chOff x="0" y="0"/>
          <a:chExt cx="0" cy="0"/>
        </a:xfrm>
      </p:grpSpPr>
      <p:sp>
        <p:nvSpPr>
          <p:cNvPr id="235" name="Google Shape;235;p11"/>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82A32"/>
              </a:buClr>
              <a:buSzPts val="3000"/>
              <a:buFont typeface="Arial"/>
              <a:buNone/>
            </a:pPr>
            <a:r>
              <a:rPr lang="en-US" sz="3000" b="0" i="0" u="none">
                <a:solidFill>
                  <a:srgbClr val="282A32"/>
                </a:solidFill>
                <a:latin typeface="Arial"/>
                <a:ea typeface="Arial"/>
                <a:cs typeface="Arial"/>
                <a:sym typeface="Arial"/>
              </a:rPr>
              <a:t>2011 Drivers of Engagement</a:t>
            </a:r>
            <a:br>
              <a:rPr lang="en-US" sz="3000" b="0" i="0" u="none">
                <a:solidFill>
                  <a:srgbClr val="282A32"/>
                </a:solidFill>
                <a:latin typeface="Arial"/>
                <a:ea typeface="Arial"/>
                <a:cs typeface="Arial"/>
                <a:sym typeface="Arial"/>
              </a:rPr>
            </a:br>
            <a:endParaRPr/>
          </a:p>
        </p:txBody>
      </p:sp>
      <p:grpSp>
        <p:nvGrpSpPr>
          <p:cNvPr id="236" name="Google Shape;236;p11"/>
          <p:cNvGrpSpPr/>
          <p:nvPr/>
        </p:nvGrpSpPr>
        <p:grpSpPr>
          <a:xfrm>
            <a:off x="123825" y="1327150"/>
            <a:ext cx="8301037" cy="5043487"/>
            <a:chOff x="123825" y="1527175"/>
            <a:chExt cx="8301038" cy="5043488"/>
          </a:xfrm>
        </p:grpSpPr>
        <p:sp>
          <p:nvSpPr>
            <p:cNvPr id="237" name="Google Shape;237;p11"/>
            <p:cNvSpPr txBox="1"/>
            <p:nvPr/>
          </p:nvSpPr>
          <p:spPr>
            <a:xfrm>
              <a:off x="1568450" y="1527175"/>
              <a:ext cx="2046288" cy="4826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hlink"/>
                </a:buClr>
                <a:buSzPts val="1200"/>
                <a:buFont typeface="Arial"/>
                <a:buNone/>
              </a:pPr>
              <a:r>
                <a:rPr lang="en-US" sz="1200" b="1" i="0" u="none">
                  <a:solidFill>
                    <a:schemeClr val="hlink"/>
                  </a:solidFill>
                  <a:latin typeface="Arial"/>
                  <a:ea typeface="Arial"/>
                  <a:cs typeface="Arial"/>
                  <a:sym typeface="Arial"/>
                </a:rPr>
                <a:t>Red - take action </a:t>
              </a:r>
              <a:endParaRPr/>
            </a:p>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(less than 60% favorable)</a:t>
              </a:r>
              <a:endParaRPr/>
            </a:p>
          </p:txBody>
        </p:sp>
        <p:sp>
          <p:nvSpPr>
            <p:cNvPr id="238" name="Google Shape;238;p11"/>
            <p:cNvSpPr txBox="1"/>
            <p:nvPr/>
          </p:nvSpPr>
          <p:spPr>
            <a:xfrm>
              <a:off x="3643313" y="1528763"/>
              <a:ext cx="2287587" cy="4826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folHlink"/>
                </a:buClr>
                <a:buSzPts val="1200"/>
                <a:buFont typeface="Arial"/>
                <a:buNone/>
              </a:pPr>
              <a:r>
                <a:rPr lang="en-US" sz="1200" b="1" i="0" u="none">
                  <a:solidFill>
                    <a:schemeClr val="folHlink"/>
                  </a:solidFill>
                  <a:latin typeface="Arial"/>
                  <a:ea typeface="Arial"/>
                  <a:cs typeface="Arial"/>
                  <a:sym typeface="Arial"/>
                </a:rPr>
                <a:t>Orange - consider for action</a:t>
              </a:r>
              <a:r>
                <a:rPr lang="en-US" sz="1000" b="1" i="0" u="none">
                  <a:solidFill>
                    <a:schemeClr val="folHlink"/>
                  </a:solidFill>
                  <a:latin typeface="Arial"/>
                  <a:ea typeface="Arial"/>
                  <a:cs typeface="Arial"/>
                  <a:sym typeface="Arial"/>
                </a:rPr>
                <a:t> (60%-70% favorable)</a:t>
              </a:r>
              <a:endParaRPr/>
            </a:p>
          </p:txBody>
        </p:sp>
        <p:sp>
          <p:nvSpPr>
            <p:cNvPr id="239" name="Google Shape;239;p11"/>
            <p:cNvSpPr txBox="1"/>
            <p:nvPr/>
          </p:nvSpPr>
          <p:spPr>
            <a:xfrm>
              <a:off x="5957888" y="1530350"/>
              <a:ext cx="2466975" cy="47942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2"/>
                </a:buClr>
                <a:buSzPts val="1200"/>
                <a:buFont typeface="Arial"/>
                <a:buNone/>
              </a:pPr>
              <a:r>
                <a:rPr lang="en-US" sz="1200" b="1" i="0" u="none">
                  <a:solidFill>
                    <a:schemeClr val="accent2"/>
                  </a:solidFill>
                  <a:latin typeface="Arial"/>
                  <a:ea typeface="Arial"/>
                  <a:cs typeface="Arial"/>
                  <a:sym typeface="Arial"/>
                </a:rPr>
                <a:t>Green - keep up the good work  </a:t>
              </a:r>
              <a:r>
                <a:rPr lang="en-US" sz="1000" b="1" i="0" u="none">
                  <a:solidFill>
                    <a:schemeClr val="accent2"/>
                  </a:solidFill>
                  <a:latin typeface="Arial"/>
                  <a:ea typeface="Arial"/>
                  <a:cs typeface="Arial"/>
                  <a:sym typeface="Arial"/>
                </a:rPr>
                <a:t>(greater than 70% favorable)</a:t>
              </a:r>
              <a:endParaRPr/>
            </a:p>
          </p:txBody>
        </p:sp>
        <p:sp>
          <p:nvSpPr>
            <p:cNvPr id="240" name="Google Shape;240;p11"/>
            <p:cNvSpPr txBox="1"/>
            <p:nvPr/>
          </p:nvSpPr>
          <p:spPr>
            <a:xfrm>
              <a:off x="152400" y="6173788"/>
              <a:ext cx="1058863" cy="3968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High Impact on Engagement</a:t>
              </a:r>
              <a:endParaRPr/>
            </a:p>
          </p:txBody>
        </p:sp>
        <p:sp>
          <p:nvSpPr>
            <p:cNvPr id="241" name="Google Shape;241;p11"/>
            <p:cNvSpPr txBox="1"/>
            <p:nvPr/>
          </p:nvSpPr>
          <p:spPr>
            <a:xfrm>
              <a:off x="123825" y="2538413"/>
              <a:ext cx="1058863" cy="5492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Highest Impact on Engagement</a:t>
              </a:r>
              <a:endParaRPr/>
            </a:p>
          </p:txBody>
        </p:sp>
        <p:cxnSp>
          <p:nvCxnSpPr>
            <p:cNvPr id="242" name="Google Shape;242;p11"/>
            <p:cNvCxnSpPr/>
            <p:nvPr/>
          </p:nvCxnSpPr>
          <p:spPr>
            <a:xfrm rot="10800000">
              <a:off x="619125" y="3181350"/>
              <a:ext cx="0" cy="2905125"/>
            </a:xfrm>
            <a:prstGeom prst="straightConnector1">
              <a:avLst/>
            </a:prstGeom>
            <a:noFill/>
            <a:ln w="25400" cap="flat" cmpd="sng">
              <a:solidFill>
                <a:schemeClr val="dk1"/>
              </a:solidFill>
              <a:prstDash val="solid"/>
              <a:miter lim="800000"/>
              <a:headEnd type="none" w="med" len="med"/>
              <a:tailEnd type="triangle" w="lg" len="lg"/>
            </a:ln>
          </p:spPr>
        </p:cxnSp>
      </p:grpSp>
      <p:graphicFrame>
        <p:nvGraphicFramePr>
          <p:cNvPr id="243" name="Google Shape;243;p11"/>
          <p:cNvGraphicFramePr/>
          <p:nvPr/>
        </p:nvGraphicFramePr>
        <p:xfrm>
          <a:off x="1244600" y="1884362"/>
          <a:ext cx="7448525" cy="4395775"/>
        </p:xfrm>
        <a:graphic>
          <a:graphicData uri="http://schemas.openxmlformats.org/drawingml/2006/table">
            <a:tbl>
              <a:tblPr>
                <a:noFill/>
                <a:tableStyleId>{4E636F8D-DADC-42B7-B77C-AA35126C786C}</a:tableStyleId>
              </a:tblPr>
              <a:tblGrid>
                <a:gridCol w="5056175"/>
                <a:gridCol w="795325"/>
                <a:gridCol w="841375"/>
                <a:gridCol w="755650"/>
              </a:tblGrid>
              <a:tr h="396875">
                <a:tc>
                  <a:txBody>
                    <a:bodyPr/>
                    <a:lstStyle/>
                    <a:p>
                      <a:pPr marL="0" marR="0" lvl="0" indent="0" algn="l" rtl="0">
                        <a:lnSpc>
                          <a:spcPct val="100000"/>
                        </a:lnSpc>
                        <a:spcBef>
                          <a:spcPts val="0"/>
                        </a:spcBef>
                        <a:spcAft>
                          <a:spcPts val="0"/>
                        </a:spcAft>
                        <a:buClr>
                          <a:schemeClr val="lt1"/>
                        </a:buClr>
                        <a:buSzPts val="1000"/>
                        <a:buFont typeface="Arial"/>
                        <a:buNone/>
                      </a:pPr>
                      <a:r>
                        <a:rPr lang="en-US" sz="1000" b="1" i="0" u="none" strike="noStrike" cap="none">
                          <a:solidFill>
                            <a:schemeClr val="lt1"/>
                          </a:solidFill>
                          <a:latin typeface="Arial"/>
                          <a:ea typeface="Arial"/>
                          <a:cs typeface="Arial"/>
                          <a:sym typeface="Arial"/>
                        </a:rPr>
                        <a:t>2011 Drivers of Engagement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dk2"/>
                    </a:solidFill>
                  </a:tcPr>
                </a:tc>
                <a:tc>
                  <a:txBody>
                    <a:bodyPr/>
                    <a:lstStyle/>
                    <a:p>
                      <a:pPr marL="0" marR="0" lvl="0" indent="0" algn="ctr" rtl="0">
                        <a:lnSpc>
                          <a:spcPct val="100000"/>
                        </a:lnSpc>
                        <a:spcBef>
                          <a:spcPts val="0"/>
                        </a:spcBef>
                        <a:spcAft>
                          <a:spcPts val="0"/>
                        </a:spcAft>
                        <a:buClr>
                          <a:schemeClr val="lt1"/>
                        </a:buClr>
                        <a:buSzPts val="1000"/>
                        <a:buFont typeface="Arial"/>
                        <a:buNone/>
                      </a:pPr>
                      <a:r>
                        <a:rPr lang="en-US" sz="1000" b="1" i="0" u="none" strike="noStrike" cap="none">
                          <a:solidFill>
                            <a:schemeClr val="lt1"/>
                          </a:solidFill>
                          <a:latin typeface="Arial"/>
                          <a:ea typeface="Arial"/>
                          <a:cs typeface="Arial"/>
                          <a:sym typeface="Arial"/>
                        </a:rPr>
                        <a:t>2011 Fav %</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dk2"/>
                    </a:solidFill>
                  </a:tcPr>
                </a:tc>
                <a:tc>
                  <a:txBody>
                    <a:bodyPr/>
                    <a:lstStyle/>
                    <a:p>
                      <a:pPr marL="0" marR="0" lvl="0" indent="0" algn="ctr" rtl="0">
                        <a:lnSpc>
                          <a:spcPct val="100000"/>
                        </a:lnSpc>
                        <a:spcBef>
                          <a:spcPts val="0"/>
                        </a:spcBef>
                        <a:spcAft>
                          <a:spcPts val="0"/>
                        </a:spcAft>
                        <a:buClr>
                          <a:schemeClr val="lt1"/>
                        </a:buClr>
                        <a:buSzPts val="1000"/>
                        <a:buFont typeface="Arial"/>
                        <a:buNone/>
                      </a:pPr>
                      <a:r>
                        <a:rPr lang="en-US" sz="1000" b="1" i="0" u="none" strike="noStrike" cap="none">
                          <a:solidFill>
                            <a:schemeClr val="lt1"/>
                          </a:solidFill>
                          <a:latin typeface="Arial"/>
                          <a:ea typeface="Arial"/>
                          <a:cs typeface="Arial"/>
                          <a:sym typeface="Arial"/>
                        </a:rPr>
                        <a:t>Change*</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dk2"/>
                    </a:solidFill>
                  </a:tcPr>
                </a:tc>
                <a:tc>
                  <a:txBody>
                    <a:bodyPr/>
                    <a:lstStyle/>
                    <a:p>
                      <a:pPr marL="0" marR="0" lvl="0" indent="0" algn="ctr" rtl="0">
                        <a:lnSpc>
                          <a:spcPct val="100000"/>
                        </a:lnSpc>
                        <a:spcBef>
                          <a:spcPts val="0"/>
                        </a:spcBef>
                        <a:spcAft>
                          <a:spcPts val="0"/>
                        </a:spcAft>
                        <a:buClr>
                          <a:schemeClr val="lt1"/>
                        </a:buClr>
                        <a:buSzPts val="1000"/>
                        <a:buFont typeface="Arial"/>
                        <a:buNone/>
                      </a:pPr>
                      <a:r>
                        <a:rPr lang="en-US" sz="1000" b="1" i="0" u="none" strike="noStrike" cap="none">
                          <a:solidFill>
                            <a:schemeClr val="lt1"/>
                          </a:solidFill>
                          <a:latin typeface="Arial"/>
                          <a:ea typeface="Arial"/>
                          <a:cs typeface="Arial"/>
                          <a:sym typeface="Arial"/>
                        </a:rPr>
                        <a:t>2010 Driver?</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dk2"/>
                    </a:solidFill>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I believe there are opportunities in this organization to meet my career goals.</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32%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-11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strike="noStrike" cap="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I trust the organization to treat me fairly.</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47%</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-14</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strike="noStrike" cap="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I have been fairly compensated (full package e.g. pay, benefits, incentives, etc.) for my performance in the last year.</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16%</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-9</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strike="noStrike" cap="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3984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My Manager is good at motivating me.</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37%</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-11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strike="noStrike" cap="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folHlink"/>
                        </a:buClr>
                        <a:buSzPts val="1000"/>
                        <a:buFont typeface="Arial"/>
                        <a:buNone/>
                      </a:pPr>
                      <a:r>
                        <a:rPr lang="en-US" sz="1000" b="1" i="0" u="none" strike="noStrike" cap="none">
                          <a:solidFill>
                            <a:schemeClr val="folHlink"/>
                          </a:solidFill>
                          <a:latin typeface="Arial"/>
                          <a:ea typeface="Arial"/>
                          <a:cs typeface="Arial"/>
                          <a:sym typeface="Arial"/>
                        </a:rPr>
                        <a:t>We conduct our work with high ethical standards.</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strike="noStrike" cap="none">
                          <a:solidFill>
                            <a:schemeClr val="folHlink"/>
                          </a:solidFill>
                          <a:latin typeface="Arial"/>
                          <a:ea typeface="Arial"/>
                          <a:cs typeface="Arial"/>
                          <a:sym typeface="Arial"/>
                        </a:rPr>
                        <a:t>62%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strike="noStrike" cap="none">
                          <a:solidFill>
                            <a:schemeClr val="folHlink"/>
                          </a:solidFill>
                          <a:latin typeface="Arial"/>
                          <a:ea typeface="Arial"/>
                          <a:cs typeface="Arial"/>
                          <a:sym typeface="Arial"/>
                        </a:rPr>
                        <a:t>-1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Noto Sans Symbols"/>
                        <a:buNone/>
                      </a:pPr>
                      <a:r>
                        <a:rPr lang="en-US" sz="1000" b="1" i="0" u="none" strike="noStrike" cap="none">
                          <a:solidFill>
                            <a:schemeClr val="fo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Leadership energizes and inspires people to be their best.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17%</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strike="noStrike" cap="none">
                          <a:solidFill>
                            <a:schemeClr val="hlink"/>
                          </a:solidFill>
                          <a:latin typeface="Arial"/>
                          <a:ea typeface="Arial"/>
                          <a:cs typeface="Arial"/>
                          <a:sym typeface="Arial"/>
                        </a:rPr>
                        <a:t>-25</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strike="noStrike" cap="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accent2"/>
                        </a:buClr>
                        <a:buSzPts val="1000"/>
                        <a:buFont typeface="Arial"/>
                        <a:buNone/>
                      </a:pPr>
                      <a:r>
                        <a:rPr lang="en-US" sz="1000" b="1" i="0" u="none" strike="noStrike" cap="none">
                          <a:solidFill>
                            <a:schemeClr val="accent2"/>
                          </a:solidFill>
                          <a:latin typeface="Arial"/>
                          <a:ea typeface="Arial"/>
                          <a:cs typeface="Arial"/>
                          <a:sym typeface="Arial"/>
                        </a:rPr>
                        <a:t>We treat our associates/contractors and candidates with respect.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accent2"/>
                        </a:buClr>
                        <a:buSzPts val="1000"/>
                        <a:buFont typeface="Arial"/>
                        <a:buNone/>
                      </a:pPr>
                      <a:r>
                        <a:rPr lang="en-US" sz="1000" b="1" i="0" u="none" strike="noStrike" cap="none">
                          <a:solidFill>
                            <a:schemeClr val="accent2"/>
                          </a:solidFill>
                          <a:latin typeface="Arial"/>
                          <a:ea typeface="Arial"/>
                          <a:cs typeface="Arial"/>
                          <a:sym typeface="Arial"/>
                        </a:rPr>
                        <a:t>83%</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accent2"/>
                        </a:buClr>
                        <a:buSzPts val="1000"/>
                        <a:buFont typeface="Arial"/>
                        <a:buNone/>
                      </a:pPr>
                      <a:r>
                        <a:rPr lang="en-US" sz="1000" b="1" i="0" u="none" strike="noStrike" cap="none">
                          <a:solidFill>
                            <a:schemeClr val="accent2"/>
                          </a:solidFill>
                          <a:latin typeface="Arial"/>
                          <a:ea typeface="Arial"/>
                          <a:cs typeface="Arial"/>
                          <a:sym typeface="Arial"/>
                        </a:rPr>
                        <a:t>7</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I have a clear understanding of what is expected of me at work.</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68%</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-15</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Our clients believe we are experts in our field.</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66%</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-9</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Our work processes are generally well organized and efficient.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31%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-8</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244" name="Google Shape;244;p11"/>
          <p:cNvSpPr txBox="1"/>
          <p:nvPr/>
        </p:nvSpPr>
        <p:spPr>
          <a:xfrm>
            <a:off x="50800" y="6553200"/>
            <a:ext cx="6807200" cy="2460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*As compared to 2010</a:t>
            </a:r>
            <a:endParaRPr/>
          </a:p>
        </p:txBody>
      </p:sp>
      <p:sp>
        <p:nvSpPr>
          <p:cNvPr id="245" name="Google Shape;245;p11"/>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What are the results?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9"/>
        <p:cNvGrpSpPr/>
        <p:nvPr/>
      </p:nvGrpSpPr>
      <p:grpSpPr>
        <a:xfrm>
          <a:off x="0" y="0"/>
          <a:ext cx="0" cy="0"/>
          <a:chOff x="0" y="0"/>
          <a:chExt cx="0" cy="0"/>
        </a:xfrm>
      </p:grpSpPr>
      <p:sp>
        <p:nvSpPr>
          <p:cNvPr id="250" name="Google Shape;250;p12"/>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82A32"/>
              </a:buClr>
              <a:buSzPts val="3000"/>
              <a:buFont typeface="Arial"/>
              <a:buNone/>
            </a:pPr>
            <a:r>
              <a:rPr lang="en-US" sz="3000" b="0" i="0" u="none">
                <a:solidFill>
                  <a:srgbClr val="282A32"/>
                </a:solidFill>
                <a:latin typeface="Arial"/>
                <a:ea typeface="Arial"/>
                <a:cs typeface="Arial"/>
                <a:sym typeface="Arial"/>
              </a:rPr>
              <a:t>Reflecting on our 2010 Action Plan</a:t>
            </a:r>
            <a:endParaRPr/>
          </a:p>
        </p:txBody>
      </p:sp>
      <p:graphicFrame>
        <p:nvGraphicFramePr>
          <p:cNvPr id="251" name="Google Shape;251;p12"/>
          <p:cNvGraphicFramePr/>
          <p:nvPr/>
        </p:nvGraphicFramePr>
        <p:xfrm>
          <a:off x="327025" y="1585912"/>
          <a:ext cx="8497850" cy="3905225"/>
        </p:xfrm>
        <a:graphic>
          <a:graphicData uri="http://schemas.openxmlformats.org/drawingml/2006/table">
            <a:tbl>
              <a:tblPr>
                <a:noFill/>
                <a:tableStyleId>{4E636F8D-DADC-42B7-B77C-AA35126C786C}</a:tableStyleId>
              </a:tblPr>
              <a:tblGrid>
                <a:gridCol w="3092450"/>
                <a:gridCol w="2424100"/>
                <a:gridCol w="942975"/>
                <a:gridCol w="998525"/>
                <a:gridCol w="1039800"/>
              </a:tblGrid>
              <a:tr h="784225">
                <a:tc>
                  <a:txBody>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dirty="0">
                          <a:solidFill>
                            <a:srgbClr val="FFFFFF"/>
                          </a:solidFill>
                          <a:latin typeface="Arial"/>
                          <a:ea typeface="Arial"/>
                          <a:cs typeface="Arial"/>
                          <a:sym typeface="Arial"/>
                        </a:rPr>
                        <a:t>2010 Focus Areas</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6698C2"/>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2010 Actions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6698C2"/>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2010 Fav %</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6698C2"/>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2011 Fav %</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6698C2"/>
                    </a:solidFill>
                  </a:tcPr>
                </a:tc>
                <a:tc>
                  <a:txBody>
                    <a:bodyPr/>
                    <a:lstStyle/>
                    <a:p>
                      <a:pPr marL="0" marR="0" lvl="0" indent="0" algn="ctr" rtl="0">
                        <a:lnSpc>
                          <a:spcPct val="100000"/>
                        </a:lnSpc>
                        <a:spcBef>
                          <a:spcPts val="0"/>
                        </a:spcBef>
                        <a:spcAft>
                          <a:spcPts val="0"/>
                        </a:spcAft>
                        <a:buClr>
                          <a:srgbClr val="FFFFFF"/>
                        </a:buClr>
                        <a:buSzPts val="1400"/>
                        <a:buFont typeface="Arial"/>
                        <a:buNone/>
                      </a:pPr>
                      <a:r>
                        <a:rPr lang="en-US" sz="1400" b="1" i="0" u="none" strike="noStrike" cap="none">
                          <a:solidFill>
                            <a:srgbClr val="FFFFFF"/>
                          </a:solidFill>
                          <a:latin typeface="Arial"/>
                          <a:ea typeface="Arial"/>
                          <a:cs typeface="Arial"/>
                          <a:sym typeface="Arial"/>
                        </a:rPr>
                        <a:t>Change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6698C2"/>
                    </a:solidFill>
                  </a:tcPr>
                </a:tc>
              </a:tr>
              <a:tr h="779450">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781050">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781050">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dirty="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r h="779450">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dirty="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7075" marR="97075" marT="45725" marB="45725">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tcPr>
                </a:tc>
              </a:tr>
            </a:tbl>
          </a:graphicData>
        </a:graphic>
      </p:graphicFrame>
      <p:sp>
        <p:nvSpPr>
          <p:cNvPr id="252" name="Google Shape;252;p12"/>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What are the results?</a:t>
            </a:r>
            <a:endParaRPr/>
          </a:p>
        </p:txBody>
      </p:sp>
      <p:sp>
        <p:nvSpPr>
          <p:cNvPr id="253" name="Google Shape;253;p12"/>
          <p:cNvSpPr txBox="1"/>
          <p:nvPr/>
        </p:nvSpPr>
        <p:spPr>
          <a:xfrm>
            <a:off x="4675187" y="5919787"/>
            <a:ext cx="2495550" cy="457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C8504F"/>
              </a:buClr>
              <a:buSzPts val="1400"/>
              <a:buFont typeface="Arial"/>
              <a:buNone/>
            </a:pPr>
            <a:r>
              <a:rPr lang="en-US" sz="1400" b="0" i="0" u="none" dirty="0">
                <a:solidFill>
                  <a:srgbClr val="C8504F"/>
                </a:solidFill>
                <a:latin typeface="Arial"/>
                <a:ea typeface="Arial"/>
                <a:cs typeface="Arial"/>
                <a:sym typeface="Arial"/>
              </a:rPr>
              <a:t>Same or lower in 2011</a:t>
            </a:r>
            <a:endParaRPr dirty="0"/>
          </a:p>
        </p:txBody>
      </p:sp>
      <p:sp>
        <p:nvSpPr>
          <p:cNvPr id="254" name="Google Shape;254;p12"/>
          <p:cNvSpPr txBox="1"/>
          <p:nvPr/>
        </p:nvSpPr>
        <p:spPr>
          <a:xfrm>
            <a:off x="2084387" y="5916612"/>
            <a:ext cx="2312987" cy="457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400"/>
              <a:buFont typeface="Arial"/>
              <a:buNone/>
            </a:pPr>
            <a:r>
              <a:rPr lang="en-US" sz="1400" b="0" i="0" u="none" dirty="0">
                <a:solidFill>
                  <a:schemeClr val="accent2"/>
                </a:solidFill>
                <a:latin typeface="Arial"/>
                <a:ea typeface="Arial"/>
                <a:cs typeface="Arial"/>
                <a:sym typeface="Arial"/>
              </a:rPr>
              <a:t>Improved in 2011</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8"/>
        <p:cNvGrpSpPr/>
        <p:nvPr/>
      </p:nvGrpSpPr>
      <p:grpSpPr>
        <a:xfrm>
          <a:off x="0" y="0"/>
          <a:ext cx="0" cy="0"/>
          <a:chOff x="0" y="0"/>
          <a:chExt cx="0" cy="0"/>
        </a:xfrm>
      </p:grpSpPr>
      <p:sp>
        <p:nvSpPr>
          <p:cNvPr id="259" name="Google Shape;259;p13"/>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82A32"/>
              </a:buClr>
              <a:buSzPts val="3000"/>
              <a:buFont typeface="Arial"/>
              <a:buNone/>
            </a:pPr>
            <a:r>
              <a:rPr lang="en-US" sz="3000" b="0" i="0" u="none">
                <a:solidFill>
                  <a:srgbClr val="282A32"/>
                </a:solidFill>
                <a:latin typeface="Arial"/>
                <a:ea typeface="Arial"/>
                <a:cs typeface="Arial"/>
                <a:sym typeface="Arial"/>
              </a:rPr>
              <a:t>Ideas for our 2011 Action Plan</a:t>
            </a:r>
            <a:endParaRPr/>
          </a:p>
        </p:txBody>
      </p:sp>
      <p:sp>
        <p:nvSpPr>
          <p:cNvPr id="260" name="Google Shape;260;p13"/>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How will we improve the results?</a:t>
            </a:r>
            <a:endParaRPr/>
          </a:p>
        </p:txBody>
      </p:sp>
      <p:grpSp>
        <p:nvGrpSpPr>
          <p:cNvPr id="261" name="Google Shape;261;p13"/>
          <p:cNvGrpSpPr/>
          <p:nvPr/>
        </p:nvGrpSpPr>
        <p:grpSpPr>
          <a:xfrm>
            <a:off x="381000" y="2979737"/>
            <a:ext cx="7939087" cy="1100137"/>
            <a:chOff x="380748" y="2852738"/>
            <a:chExt cx="7939891" cy="1100137"/>
          </a:xfrm>
        </p:grpSpPr>
        <p:sp>
          <p:nvSpPr>
            <p:cNvPr id="262" name="Google Shape;262;p13"/>
            <p:cNvSpPr txBox="1"/>
            <p:nvPr/>
          </p:nvSpPr>
          <p:spPr>
            <a:xfrm>
              <a:off x="380847" y="2852738"/>
              <a:ext cx="2454151" cy="1087437"/>
            </a:xfrm>
            <a:prstGeom prst="rect">
              <a:avLst/>
            </a:prstGeom>
            <a:solidFill>
              <a:srgbClr val="C8504F">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63" name="Google Shape;263;p13"/>
            <p:cNvSpPr txBox="1"/>
            <p:nvPr/>
          </p:nvSpPr>
          <p:spPr>
            <a:xfrm>
              <a:off x="5867400" y="2857500"/>
              <a:ext cx="2444105" cy="1095375"/>
            </a:xfrm>
            <a:prstGeom prst="rect">
              <a:avLst/>
            </a:prstGeom>
            <a:solidFill>
              <a:srgbClr val="6698C2">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64" name="Google Shape;264;p13"/>
            <p:cNvCxnSpPr/>
            <p:nvPr/>
          </p:nvCxnSpPr>
          <p:spPr>
            <a:xfrm rot="10800000" flipH="1">
              <a:off x="380748" y="3950550"/>
              <a:ext cx="2464173" cy="1198"/>
            </a:xfrm>
            <a:prstGeom prst="straightConnector1">
              <a:avLst/>
            </a:prstGeom>
            <a:noFill/>
            <a:ln w="25400" cap="flat" cmpd="sng">
              <a:solidFill>
                <a:srgbClr val="C8504F"/>
              </a:solidFill>
              <a:prstDash val="solid"/>
              <a:miter lim="800000"/>
              <a:headEnd type="none" w="med" len="med"/>
              <a:tailEnd type="none" w="med" len="med"/>
            </a:ln>
          </p:spPr>
        </p:cxnSp>
        <p:cxnSp>
          <p:nvCxnSpPr>
            <p:cNvPr id="265" name="Google Shape;265;p13"/>
            <p:cNvCxnSpPr/>
            <p:nvPr/>
          </p:nvCxnSpPr>
          <p:spPr>
            <a:xfrm>
              <a:off x="5873682" y="3937019"/>
              <a:ext cx="2446957" cy="3825"/>
            </a:xfrm>
            <a:prstGeom prst="straightConnector1">
              <a:avLst/>
            </a:prstGeom>
            <a:noFill/>
            <a:ln w="25400" cap="flat" cmpd="sng">
              <a:solidFill>
                <a:srgbClr val="6698C2"/>
              </a:solidFill>
              <a:prstDash val="solid"/>
              <a:miter lim="800000"/>
              <a:headEnd type="none" w="med" len="med"/>
              <a:tailEnd type="none" w="med" len="med"/>
            </a:ln>
          </p:spPr>
        </p:cxnSp>
        <p:sp>
          <p:nvSpPr>
            <p:cNvPr id="266" name="Google Shape;266;p13"/>
            <p:cNvSpPr txBox="1"/>
            <p:nvPr/>
          </p:nvSpPr>
          <p:spPr>
            <a:xfrm>
              <a:off x="3124200" y="2857500"/>
              <a:ext cx="2438550" cy="1095375"/>
            </a:xfrm>
            <a:prstGeom prst="rect">
              <a:avLst/>
            </a:prstGeom>
            <a:solidFill>
              <a:srgbClr val="7EA190">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67" name="Google Shape;267;p13"/>
            <p:cNvCxnSpPr/>
            <p:nvPr/>
          </p:nvCxnSpPr>
          <p:spPr>
            <a:xfrm rot="10800000" flipH="1">
              <a:off x="3121025" y="3936166"/>
              <a:ext cx="2450651" cy="7184"/>
            </a:xfrm>
            <a:prstGeom prst="straightConnector1">
              <a:avLst/>
            </a:prstGeom>
            <a:noFill/>
            <a:ln w="25400" cap="flat" cmpd="sng">
              <a:solidFill>
                <a:srgbClr val="7EA190"/>
              </a:solidFill>
              <a:prstDash val="solid"/>
              <a:miter lim="800000"/>
              <a:headEnd type="none" w="med" len="med"/>
              <a:tailEnd type="none" w="med" len="med"/>
            </a:ln>
          </p:spPr>
        </p:cxnSp>
      </p:grpSp>
      <p:grpSp>
        <p:nvGrpSpPr>
          <p:cNvPr id="268" name="Google Shape;268;p13"/>
          <p:cNvGrpSpPr/>
          <p:nvPr/>
        </p:nvGrpSpPr>
        <p:grpSpPr>
          <a:xfrm>
            <a:off x="381000" y="4186237"/>
            <a:ext cx="7929562" cy="1095375"/>
            <a:chOff x="380860" y="4038600"/>
            <a:chExt cx="7930449" cy="1096002"/>
          </a:xfrm>
        </p:grpSpPr>
        <p:sp>
          <p:nvSpPr>
            <p:cNvPr id="269" name="Google Shape;269;p13"/>
            <p:cNvSpPr txBox="1"/>
            <p:nvPr/>
          </p:nvSpPr>
          <p:spPr>
            <a:xfrm>
              <a:off x="381001" y="4040188"/>
              <a:ext cx="2438400" cy="1089025"/>
            </a:xfrm>
            <a:prstGeom prst="rect">
              <a:avLst/>
            </a:prstGeom>
            <a:solidFill>
              <a:srgbClr val="C8504F">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0" name="Google Shape;270;p13"/>
            <p:cNvSpPr txBox="1"/>
            <p:nvPr/>
          </p:nvSpPr>
          <p:spPr>
            <a:xfrm>
              <a:off x="5864359" y="4038600"/>
              <a:ext cx="2438401" cy="1095375"/>
            </a:xfrm>
            <a:prstGeom prst="rect">
              <a:avLst/>
            </a:prstGeom>
            <a:solidFill>
              <a:srgbClr val="6698C2">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71" name="Google Shape;271;p13"/>
            <p:cNvCxnSpPr/>
            <p:nvPr/>
          </p:nvCxnSpPr>
          <p:spPr>
            <a:xfrm>
              <a:off x="380860" y="5131008"/>
              <a:ext cx="2452718" cy="3594"/>
            </a:xfrm>
            <a:prstGeom prst="straightConnector1">
              <a:avLst/>
            </a:prstGeom>
            <a:noFill/>
            <a:ln w="25400" cap="flat" cmpd="sng">
              <a:solidFill>
                <a:srgbClr val="C8504F"/>
              </a:solidFill>
              <a:prstDash val="solid"/>
              <a:miter lim="800000"/>
              <a:headEnd type="none" w="med" len="med"/>
              <a:tailEnd type="none" w="med" len="med"/>
            </a:ln>
          </p:spPr>
        </p:cxnSp>
        <p:cxnSp>
          <p:nvCxnSpPr>
            <p:cNvPr id="272" name="Google Shape;272;p13"/>
            <p:cNvCxnSpPr/>
            <p:nvPr/>
          </p:nvCxnSpPr>
          <p:spPr>
            <a:xfrm>
              <a:off x="5865779" y="5114966"/>
              <a:ext cx="2445530" cy="7649"/>
            </a:xfrm>
            <a:prstGeom prst="straightConnector1">
              <a:avLst/>
            </a:prstGeom>
            <a:noFill/>
            <a:ln w="25400" cap="flat" cmpd="sng">
              <a:solidFill>
                <a:srgbClr val="6698C2"/>
              </a:solidFill>
              <a:prstDash val="solid"/>
              <a:miter lim="800000"/>
              <a:headEnd type="none" w="med" len="med"/>
              <a:tailEnd type="none" w="med" len="med"/>
            </a:ln>
          </p:spPr>
        </p:cxnSp>
        <p:sp>
          <p:nvSpPr>
            <p:cNvPr id="273" name="Google Shape;273;p13"/>
            <p:cNvSpPr txBox="1"/>
            <p:nvPr/>
          </p:nvSpPr>
          <p:spPr>
            <a:xfrm>
              <a:off x="3121025" y="4038600"/>
              <a:ext cx="2441575" cy="1095375"/>
            </a:xfrm>
            <a:prstGeom prst="rect">
              <a:avLst/>
            </a:prstGeom>
            <a:solidFill>
              <a:srgbClr val="7EA190">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74" name="Google Shape;274;p13"/>
            <p:cNvCxnSpPr/>
            <p:nvPr/>
          </p:nvCxnSpPr>
          <p:spPr>
            <a:xfrm rot="10800000" flipH="1">
              <a:off x="3121025" y="5125202"/>
              <a:ext cx="2450651" cy="7187"/>
            </a:xfrm>
            <a:prstGeom prst="straightConnector1">
              <a:avLst/>
            </a:prstGeom>
            <a:noFill/>
            <a:ln w="25400" cap="flat" cmpd="sng">
              <a:solidFill>
                <a:srgbClr val="7EA190"/>
              </a:solidFill>
              <a:prstDash val="solid"/>
              <a:miter lim="800000"/>
              <a:headEnd type="none" w="med" len="med"/>
              <a:tailEnd type="none" w="med" len="med"/>
            </a:ln>
          </p:spPr>
        </p:cxnSp>
      </p:grpSp>
      <p:grpSp>
        <p:nvGrpSpPr>
          <p:cNvPr id="275" name="Google Shape;275;p13"/>
          <p:cNvGrpSpPr/>
          <p:nvPr/>
        </p:nvGrpSpPr>
        <p:grpSpPr>
          <a:xfrm>
            <a:off x="381000" y="5387975"/>
            <a:ext cx="7918449" cy="1089025"/>
            <a:chOff x="380860" y="5260975"/>
            <a:chExt cx="7918307" cy="1089025"/>
          </a:xfrm>
        </p:grpSpPr>
        <p:sp>
          <p:nvSpPr>
            <p:cNvPr id="276" name="Google Shape;276;p13"/>
            <p:cNvSpPr txBox="1"/>
            <p:nvPr/>
          </p:nvSpPr>
          <p:spPr>
            <a:xfrm>
              <a:off x="380944" y="5260975"/>
              <a:ext cx="2444127" cy="1089025"/>
            </a:xfrm>
            <a:prstGeom prst="rect">
              <a:avLst/>
            </a:prstGeom>
            <a:solidFill>
              <a:srgbClr val="C8504F">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77" name="Google Shape;277;p13"/>
            <p:cNvSpPr txBox="1"/>
            <p:nvPr/>
          </p:nvSpPr>
          <p:spPr>
            <a:xfrm>
              <a:off x="5866180" y="5272087"/>
              <a:ext cx="2428419" cy="1069975"/>
            </a:xfrm>
            <a:prstGeom prst="rect">
              <a:avLst/>
            </a:prstGeom>
            <a:solidFill>
              <a:srgbClr val="6698C2">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78" name="Google Shape;278;p13"/>
            <p:cNvCxnSpPr/>
            <p:nvPr/>
          </p:nvCxnSpPr>
          <p:spPr>
            <a:xfrm>
              <a:off x="380860" y="6346364"/>
              <a:ext cx="2452718" cy="1198"/>
            </a:xfrm>
            <a:prstGeom prst="straightConnector1">
              <a:avLst/>
            </a:prstGeom>
            <a:noFill/>
            <a:ln w="25400" cap="flat" cmpd="sng">
              <a:solidFill>
                <a:srgbClr val="C8504F"/>
              </a:solidFill>
              <a:prstDash val="solid"/>
              <a:miter lim="800000"/>
              <a:headEnd type="none" w="med" len="med"/>
              <a:tailEnd type="none" w="med" len="med"/>
            </a:ln>
          </p:spPr>
        </p:cxnSp>
        <p:cxnSp>
          <p:nvCxnSpPr>
            <p:cNvPr id="279" name="Google Shape;279;p13"/>
            <p:cNvCxnSpPr/>
            <p:nvPr/>
          </p:nvCxnSpPr>
          <p:spPr>
            <a:xfrm>
              <a:off x="5869322" y="6348412"/>
              <a:ext cx="2429845" cy="0"/>
            </a:xfrm>
            <a:prstGeom prst="straightConnector1">
              <a:avLst/>
            </a:prstGeom>
            <a:noFill/>
            <a:ln w="25400" cap="flat" cmpd="sng">
              <a:solidFill>
                <a:srgbClr val="6698C2"/>
              </a:solidFill>
              <a:prstDash val="solid"/>
              <a:miter lim="800000"/>
              <a:headEnd type="none" w="med" len="med"/>
              <a:tailEnd type="none" w="med" len="med"/>
            </a:ln>
          </p:spPr>
        </p:cxnSp>
        <p:sp>
          <p:nvSpPr>
            <p:cNvPr id="280" name="Google Shape;280;p13"/>
            <p:cNvSpPr txBox="1"/>
            <p:nvPr/>
          </p:nvSpPr>
          <p:spPr>
            <a:xfrm>
              <a:off x="3113088" y="5272087"/>
              <a:ext cx="2449138" cy="1069975"/>
            </a:xfrm>
            <a:prstGeom prst="rect">
              <a:avLst/>
            </a:prstGeom>
            <a:solidFill>
              <a:srgbClr val="7EA190">
                <a:alpha val="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281" name="Google Shape;281;p13"/>
            <p:cNvCxnSpPr/>
            <p:nvPr/>
          </p:nvCxnSpPr>
          <p:spPr>
            <a:xfrm rot="10800000" flipH="1">
              <a:off x="3111500" y="6341228"/>
              <a:ext cx="2450651" cy="7184"/>
            </a:xfrm>
            <a:prstGeom prst="straightConnector1">
              <a:avLst/>
            </a:prstGeom>
            <a:noFill/>
            <a:ln w="25400" cap="flat" cmpd="sng">
              <a:solidFill>
                <a:srgbClr val="7EA190"/>
              </a:solidFill>
              <a:prstDash val="solid"/>
              <a:miter lim="800000"/>
              <a:headEnd type="none" w="med" len="med"/>
              <a:tailEnd type="none" w="med" len="med"/>
            </a:ln>
          </p:spPr>
        </p:cxnSp>
      </p:grpSp>
      <p:pic>
        <p:nvPicPr>
          <p:cNvPr id="282" name="Google Shape;282;p13"/>
          <p:cNvPicPr preferRelativeResize="0"/>
          <p:nvPr/>
        </p:nvPicPr>
        <p:blipFill rotWithShape="1">
          <a:blip r:embed="rId3">
            <a:alphaModFix/>
          </a:blip>
          <a:srcRect/>
          <a:stretch/>
        </p:blipFill>
        <p:spPr>
          <a:xfrm>
            <a:off x="323850" y="981075"/>
            <a:ext cx="8643937" cy="257968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86"/>
        <p:cNvGrpSpPr/>
        <p:nvPr/>
      </p:nvGrpSpPr>
      <p:grpSpPr>
        <a:xfrm>
          <a:off x="0" y="0"/>
          <a:ext cx="0" cy="0"/>
          <a:chOff x="0" y="0"/>
          <a:chExt cx="0" cy="0"/>
        </a:xfrm>
      </p:grpSpPr>
      <p:sp>
        <p:nvSpPr>
          <p:cNvPr id="287" name="Google Shape;287;p14"/>
          <p:cNvSpPr txBox="1"/>
          <p:nvPr/>
        </p:nvSpPr>
        <p:spPr>
          <a:xfrm>
            <a:off x="4248150" y="2590800"/>
            <a:ext cx="5138058" cy="733534"/>
          </a:xfrm>
          <a:prstGeom prst="rect">
            <a:avLst/>
          </a:prstGeom>
          <a:noFill/>
          <a:ln>
            <a:noFill/>
          </a:ln>
        </p:spPr>
        <p:txBody>
          <a:bodyPr spcFirstLastPara="1" wrap="square" lIns="91425" tIns="45700" rIns="91425" bIns="45700" anchor="t" anchorCtr="0">
            <a:spAutoFit/>
          </a:bodyPr>
          <a:lstStyle/>
          <a:p>
            <a:pPr marL="0" marR="0" lvl="0" indent="0" algn="l" rtl="0">
              <a:lnSpc>
                <a:spcPct val="104166"/>
              </a:lnSpc>
              <a:spcBef>
                <a:spcPts val="0"/>
              </a:spcBef>
              <a:spcAft>
                <a:spcPts val="0"/>
              </a:spcAft>
              <a:buSzPts val="4800"/>
              <a:buFont typeface="Arial"/>
              <a:buNone/>
            </a:pPr>
            <a:r>
              <a:rPr lang="en-US" sz="4800" b="0" i="0" u="none" strike="noStrike" cap="none">
                <a:latin typeface="Arial"/>
                <a:ea typeface="Arial"/>
                <a:cs typeface="Arial"/>
                <a:sym typeface="Arial"/>
              </a:rPr>
              <a:t>THANK YOU</a:t>
            </a:r>
            <a:endParaRPr/>
          </a:p>
        </p:txBody>
      </p:sp>
      <p:sp>
        <p:nvSpPr>
          <p:cNvPr id="288" name="Google Shape;288;p14"/>
          <p:cNvSpPr txBox="1"/>
          <p:nvPr/>
        </p:nvSpPr>
        <p:spPr>
          <a:xfrm>
            <a:off x="4229100" y="3360737"/>
            <a:ext cx="4305300" cy="1016000"/>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88B8D"/>
              </a:buClr>
              <a:buSzPts val="3000"/>
              <a:buFont typeface="Arial"/>
              <a:buNone/>
            </a:pPr>
            <a:r>
              <a:rPr lang="en-US" sz="3000" b="0" i="0" u="none">
                <a:solidFill>
                  <a:srgbClr val="888B8D"/>
                </a:solidFill>
                <a:latin typeface="Arial"/>
                <a:ea typeface="Arial"/>
                <a:cs typeface="Arial"/>
                <a:sym typeface="Arial"/>
              </a:rPr>
              <a:t>for helping us be a great place to work!</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2"/>
        <p:cNvGrpSpPr/>
        <p:nvPr/>
      </p:nvGrpSpPr>
      <p:grpSpPr>
        <a:xfrm>
          <a:off x="0" y="0"/>
          <a:ext cx="0" cy="0"/>
          <a:chOff x="0" y="0"/>
          <a:chExt cx="0" cy="0"/>
        </a:xfrm>
      </p:grpSpPr>
      <p:sp>
        <p:nvSpPr>
          <p:cNvPr id="293" name="Google Shape;293;p15"/>
          <p:cNvSpPr txBox="1">
            <a:spLocks noGrp="1"/>
          </p:cNvSpPr>
          <p:nvPr>
            <p:ph type="title"/>
          </p:nvPr>
        </p:nvSpPr>
        <p:spPr>
          <a:xfrm>
            <a:off x="293687" y="2446337"/>
            <a:ext cx="8559800" cy="92233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282A32"/>
              </a:buClr>
              <a:buSzPts val="4800"/>
              <a:buFont typeface="Arial"/>
              <a:buNone/>
            </a:pPr>
            <a:r>
              <a:rPr lang="en-US" sz="4800" b="0" i="0" u="none">
                <a:solidFill>
                  <a:srgbClr val="282A32"/>
                </a:solidFill>
                <a:latin typeface="Arial"/>
                <a:ea typeface="Arial"/>
                <a:cs typeface="Arial"/>
                <a:sym typeface="Arial"/>
              </a:rPr>
              <a:t>APPENDIX</a:t>
            </a:r>
            <a:br>
              <a:rPr lang="en-US" sz="4800" b="0" i="0" u="none">
                <a:solidFill>
                  <a:srgbClr val="282A32"/>
                </a:solidFill>
                <a:latin typeface="Arial"/>
                <a:ea typeface="Arial"/>
                <a:cs typeface="Arial"/>
                <a:sym typeface="Arial"/>
              </a:rPr>
            </a:br>
            <a:r>
              <a:rPr lang="en-US" sz="2400" b="0" i="0" u="none">
                <a:solidFill>
                  <a:srgbClr val="282A32"/>
                </a:solidFill>
                <a:latin typeface="Arial"/>
                <a:ea typeface="Arial"/>
                <a:cs typeface="Arial"/>
                <a:sym typeface="Arial"/>
              </a:rPr>
              <a:t>(Additional details for managers)</a:t>
            </a:r>
            <a:endParaRPr/>
          </a:p>
        </p:txBody>
      </p:sp>
      <p:sp>
        <p:nvSpPr>
          <p:cNvPr id="294" name="Google Shape;294;p15"/>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8"/>
        <p:cNvGrpSpPr/>
        <p:nvPr/>
      </p:nvGrpSpPr>
      <p:grpSpPr>
        <a:xfrm>
          <a:off x="0" y="0"/>
          <a:ext cx="0" cy="0"/>
          <a:chOff x="0" y="0"/>
          <a:chExt cx="0" cy="0"/>
        </a:xfrm>
      </p:grpSpPr>
      <p:sp>
        <p:nvSpPr>
          <p:cNvPr id="299" name="Google Shape;299;p16"/>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3200"/>
              <a:buFont typeface="Arial"/>
              <a:buNone/>
            </a:pPr>
            <a:r>
              <a:rPr lang="en-US" sz="3200" b="0" i="0" u="none">
                <a:solidFill>
                  <a:schemeClr val="dk2"/>
                </a:solidFill>
                <a:latin typeface="Arial"/>
                <a:ea typeface="Arial"/>
                <a:cs typeface="Arial"/>
                <a:sym typeface="Arial"/>
              </a:rPr>
              <a:t>Engagement - Variation by Length of Service</a:t>
            </a:r>
            <a:br>
              <a:rPr lang="en-US" sz="3200" b="0" i="0" u="none">
                <a:solidFill>
                  <a:schemeClr val="dk2"/>
                </a:solidFill>
                <a:latin typeface="Arial"/>
                <a:ea typeface="Arial"/>
                <a:cs typeface="Arial"/>
                <a:sym typeface="Arial"/>
              </a:rPr>
            </a:br>
            <a:endParaRPr/>
          </a:p>
        </p:txBody>
      </p:sp>
      <p:graphicFrame>
        <p:nvGraphicFramePr>
          <p:cNvPr id="300" name="Google Shape;300;p16"/>
          <p:cNvGraphicFramePr/>
          <p:nvPr/>
        </p:nvGraphicFramePr>
        <p:xfrm>
          <a:off x="500062" y="5607050"/>
          <a:ext cx="7600900" cy="644525"/>
        </p:xfrm>
        <a:graphic>
          <a:graphicData uri="http://schemas.openxmlformats.org/drawingml/2006/table">
            <a:tbl>
              <a:tblPr>
                <a:noFill/>
                <a:tableStyleId>{4E636F8D-DADC-42B7-B77C-AA35126C786C}</a:tableStyleId>
              </a:tblPr>
              <a:tblGrid>
                <a:gridCol w="801675"/>
                <a:gridCol w="1360475"/>
                <a:gridCol w="1358900"/>
                <a:gridCol w="1360475"/>
                <a:gridCol w="1360475"/>
                <a:gridCol w="1358900"/>
              </a:tblGrid>
              <a:tr h="244475">
                <a:tc gridSpan="6">
                  <a:txBody>
                    <a:bodyPr/>
                    <a:lstStyle/>
                    <a:p>
                      <a:pPr marL="0" marR="0" lvl="0" indent="0" algn="l" rtl="0">
                        <a:lnSpc>
                          <a:spcPct val="100000"/>
                        </a:lnSpc>
                        <a:spcBef>
                          <a:spcPts val="0"/>
                        </a:spcBef>
                        <a:spcAft>
                          <a:spcPts val="0"/>
                        </a:spcAft>
                        <a:buClr>
                          <a:schemeClr val="dk1"/>
                        </a:buClr>
                        <a:buSzPts val="1000"/>
                        <a:buFont typeface="Verdana"/>
                        <a:buNone/>
                      </a:pPr>
                      <a:r>
                        <a:rPr lang="en-US" sz="1000" b="1" i="0" u="none">
                          <a:solidFill>
                            <a:schemeClr val="dk1"/>
                          </a:solidFill>
                          <a:latin typeface="Verdana"/>
                          <a:ea typeface="Verdana"/>
                          <a:cs typeface="Verdana"/>
                          <a:sym typeface="Verdana"/>
                        </a:rPr>
                        <a:t>Percent of Sample</a:t>
                      </a:r>
                      <a:endParaRPr/>
                    </a:p>
                  </a:txBody>
                  <a:tcPr marL="91450" marR="91450" marT="45725" marB="45725">
                    <a:lnB w="12700" cap="flat" cmpd="sng">
                      <a:solidFill>
                        <a:schemeClr val="dk1"/>
                      </a:solidFill>
                      <a:prstDash val="solid"/>
                      <a:round/>
                      <a:headEnd type="none" w="sm" len="sm"/>
                      <a:tailEnd type="none" w="sm" len="sm"/>
                    </a:lnB>
                  </a:tcPr>
                </a:tc>
                <a:tc hMerge="1">
                  <a:txBody>
                    <a:bodyPr/>
                    <a:lstStyle/>
                    <a:p>
                      <a:endParaRPr lang="es-UY"/>
                    </a:p>
                  </a:txBody>
                  <a:tcPr/>
                </a:tc>
                <a:tc hMerge="1">
                  <a:txBody>
                    <a:bodyPr/>
                    <a:lstStyle/>
                    <a:p>
                      <a:endParaRPr lang="es-UY"/>
                    </a:p>
                  </a:txBody>
                  <a:tcPr/>
                </a:tc>
                <a:tc hMerge="1">
                  <a:txBody>
                    <a:bodyPr/>
                    <a:lstStyle/>
                    <a:p>
                      <a:endParaRPr lang="es-UY"/>
                    </a:p>
                  </a:txBody>
                  <a:tcPr/>
                </a:tc>
                <a:tc hMerge="1">
                  <a:txBody>
                    <a:bodyPr/>
                    <a:lstStyle/>
                    <a:p>
                      <a:endParaRPr lang="es-UY"/>
                    </a:p>
                  </a:txBody>
                  <a:tcPr/>
                </a:tc>
                <a:tc hMerge="1">
                  <a:txBody>
                    <a:bodyPr/>
                    <a:lstStyle/>
                    <a:p>
                      <a:endParaRPr lang="es-UY"/>
                    </a:p>
                  </a:txBody>
                  <a:tcPr/>
                </a:tc>
              </a:tr>
              <a:tr h="200025">
                <a:tc>
                  <a:txBody>
                    <a:bodyPr/>
                    <a:lstStyle/>
                    <a:p>
                      <a:pPr marL="0" marR="0" lvl="0" indent="0" algn="l" rtl="0">
                        <a:lnSpc>
                          <a:spcPct val="100000"/>
                        </a:lnSpc>
                        <a:spcBef>
                          <a:spcPts val="0"/>
                        </a:spcBef>
                        <a:spcAft>
                          <a:spcPts val="0"/>
                        </a:spcAft>
                        <a:buClr>
                          <a:schemeClr val="dk1"/>
                        </a:buClr>
                        <a:buSzPts val="1000"/>
                        <a:buFont typeface="Verdana"/>
                        <a:buNone/>
                      </a:pPr>
                      <a:r>
                        <a:rPr lang="en-US" sz="1000" b="1" i="0" u="none">
                          <a:solidFill>
                            <a:schemeClr val="dk1"/>
                          </a:solidFill>
                          <a:latin typeface="Verdana"/>
                          <a:ea typeface="Verdana"/>
                          <a:cs typeface="Verdana"/>
                          <a:sym typeface="Verdana"/>
                        </a:rPr>
                        <a:t>2011:</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25%</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13%</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33%</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10%</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19%</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r h="200025">
                <a:tc>
                  <a:txBody>
                    <a:bodyPr/>
                    <a:lstStyle/>
                    <a:p>
                      <a:pPr marL="0" marR="0" lvl="0" indent="0" algn="l" rtl="0">
                        <a:lnSpc>
                          <a:spcPct val="100000"/>
                        </a:lnSpc>
                        <a:spcBef>
                          <a:spcPts val="0"/>
                        </a:spcBef>
                        <a:spcAft>
                          <a:spcPts val="0"/>
                        </a:spcAft>
                        <a:buClr>
                          <a:schemeClr val="dk1"/>
                        </a:buClr>
                        <a:buSzPts val="1000"/>
                        <a:buFont typeface="Verdana"/>
                        <a:buNone/>
                      </a:pPr>
                      <a:r>
                        <a:rPr lang="en-US" sz="1000" b="1" i="0" u="none">
                          <a:solidFill>
                            <a:schemeClr val="dk1"/>
                          </a:solidFill>
                          <a:latin typeface="Verdana"/>
                          <a:ea typeface="Verdana"/>
                          <a:cs typeface="Verdana"/>
                          <a:sym typeface="Verdana"/>
                        </a:rPr>
                        <a:t>2010:</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25%</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17%</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27%</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10%</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000"/>
                        <a:buFont typeface="Verdana"/>
                        <a:buNone/>
                      </a:pPr>
                      <a:r>
                        <a:rPr lang="en-US" sz="1000" b="0" i="0" u="none">
                          <a:solidFill>
                            <a:schemeClr val="dk1"/>
                          </a:solidFill>
                          <a:latin typeface="Verdana"/>
                          <a:ea typeface="Verdana"/>
                          <a:cs typeface="Verdana"/>
                          <a:sym typeface="Verdana"/>
                        </a:rPr>
                        <a:t>20%</a:t>
                      </a:r>
                      <a:endParaRPr/>
                    </a:p>
                  </a:txBody>
                  <a:tcPr marL="91450" marR="91450" marT="0" marB="0">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r>
            </a:tbl>
          </a:graphicData>
        </a:graphic>
      </p:graphicFrame>
      <p:sp>
        <p:nvSpPr>
          <p:cNvPr id="301" name="Google Shape;301;p16"/>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pic>
        <p:nvPicPr>
          <p:cNvPr id="302" name="Google Shape;302;p16"/>
          <p:cNvPicPr preferRelativeResize="0">
            <a:picLocks noGrp="1"/>
          </p:cNvPicPr>
          <p:nvPr>
            <p:ph type="body" idx="1"/>
          </p:nvPr>
        </p:nvPicPr>
        <p:blipFill rotWithShape="1">
          <a:blip r:embed="rId3">
            <a:alphaModFix/>
          </a:blip>
          <a:srcRect/>
          <a:stretch/>
        </p:blipFill>
        <p:spPr>
          <a:xfrm>
            <a:off x="327025" y="1585912"/>
            <a:ext cx="8497887" cy="4252912"/>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6"/>
        <p:cNvGrpSpPr/>
        <p:nvPr/>
      </p:nvGrpSpPr>
      <p:grpSpPr>
        <a:xfrm>
          <a:off x="0" y="0"/>
          <a:ext cx="0" cy="0"/>
          <a:chOff x="0" y="0"/>
          <a:chExt cx="0" cy="0"/>
        </a:xfrm>
      </p:grpSpPr>
      <p:sp>
        <p:nvSpPr>
          <p:cNvPr id="307" name="Google Shape;307;p17"/>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3200"/>
              <a:buFont typeface="Arial"/>
              <a:buNone/>
            </a:pPr>
            <a:r>
              <a:rPr lang="en-US" sz="3200" b="0" i="0" u="none">
                <a:solidFill>
                  <a:schemeClr val="dk2"/>
                </a:solidFill>
                <a:latin typeface="Arial"/>
                <a:ea typeface="Arial"/>
                <a:cs typeface="Arial"/>
                <a:sym typeface="Arial"/>
              </a:rPr>
              <a:t>Engagement - Variation by Level</a:t>
            </a:r>
            <a:endParaRPr/>
          </a:p>
        </p:txBody>
      </p:sp>
      <p:pic>
        <p:nvPicPr>
          <p:cNvPr id="308" name="Google Shape;308;p17"/>
          <p:cNvPicPr preferRelativeResize="0">
            <a:picLocks noGrp="1"/>
          </p:cNvPicPr>
          <p:nvPr>
            <p:ph type="body" idx="1"/>
          </p:nvPr>
        </p:nvPicPr>
        <p:blipFill rotWithShape="1">
          <a:blip r:embed="rId3">
            <a:alphaModFix/>
          </a:blip>
          <a:srcRect/>
          <a:stretch/>
        </p:blipFill>
        <p:spPr>
          <a:xfrm>
            <a:off x="327025" y="1585912"/>
            <a:ext cx="8497887" cy="4843462"/>
          </a:xfrm>
          <a:prstGeom prst="rect">
            <a:avLst/>
          </a:prstGeom>
          <a:noFill/>
          <a:ln>
            <a:noFill/>
          </a:ln>
        </p:spPr>
      </p:pic>
      <p:sp>
        <p:nvSpPr>
          <p:cNvPr id="309" name="Google Shape;309;p17"/>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3"/>
        <p:cNvGrpSpPr/>
        <p:nvPr/>
      </p:nvGrpSpPr>
      <p:grpSpPr>
        <a:xfrm>
          <a:off x="0" y="0"/>
          <a:ext cx="0" cy="0"/>
          <a:chOff x="0" y="0"/>
          <a:chExt cx="0" cy="0"/>
        </a:xfrm>
      </p:grpSpPr>
      <p:sp>
        <p:nvSpPr>
          <p:cNvPr id="314" name="Google Shape;314;p18"/>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82A32"/>
              </a:buClr>
              <a:buSzPts val="2800"/>
              <a:buFont typeface="Arial"/>
              <a:buNone/>
            </a:pPr>
            <a:r>
              <a:rPr lang="en-US" sz="2800" b="0" i="0" u="none">
                <a:solidFill>
                  <a:srgbClr val="282A32"/>
                </a:solidFill>
                <a:latin typeface="Arial"/>
                <a:ea typeface="Arial"/>
                <a:cs typeface="Arial"/>
                <a:sym typeface="Arial"/>
              </a:rPr>
              <a:t>Application to Retention</a:t>
            </a:r>
            <a:endParaRPr/>
          </a:p>
        </p:txBody>
      </p:sp>
      <p:sp>
        <p:nvSpPr>
          <p:cNvPr id="315" name="Google Shape;315;p18"/>
          <p:cNvSpPr txBox="1"/>
          <p:nvPr/>
        </p:nvSpPr>
        <p:spPr>
          <a:xfrm>
            <a:off x="414337" y="1393825"/>
            <a:ext cx="3424237" cy="3397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Reported Intent to Stay</a:t>
            </a:r>
            <a:endParaRPr/>
          </a:p>
        </p:txBody>
      </p:sp>
      <p:graphicFrame>
        <p:nvGraphicFramePr>
          <p:cNvPr id="316" name="Google Shape;316;p18"/>
          <p:cNvGraphicFramePr/>
          <p:nvPr/>
        </p:nvGraphicFramePr>
        <p:xfrm>
          <a:off x="1430337" y="1763712"/>
          <a:ext cx="7197700" cy="1464645"/>
        </p:xfrm>
        <a:graphic>
          <a:graphicData uri="http://schemas.openxmlformats.org/drawingml/2006/table">
            <a:tbl>
              <a:tblPr>
                <a:noFill/>
                <a:tableStyleId>{4E636F8D-DADC-42B7-B77C-AA35126C786C}</a:tableStyleId>
              </a:tblPr>
              <a:tblGrid>
                <a:gridCol w="1470025"/>
                <a:gridCol w="1900225"/>
                <a:gridCol w="1912925"/>
                <a:gridCol w="1914525"/>
              </a:tblGrid>
              <a:tr h="427025">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chemeClr val="lt1"/>
                        </a:buClr>
                        <a:buSzPts val="1100"/>
                        <a:buFont typeface="Arial"/>
                        <a:buNone/>
                      </a:pPr>
                      <a:r>
                        <a:rPr lang="en-US" sz="1100" b="1" i="0" u="none">
                          <a:solidFill>
                            <a:schemeClr val="lt1"/>
                          </a:solidFill>
                          <a:latin typeface="Arial"/>
                          <a:ea typeface="Arial"/>
                          <a:cs typeface="Arial"/>
                          <a:sym typeface="Arial"/>
                        </a:rPr>
                        <a:t>I plan to stay for at least 3 years  	</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chemeClr val="lt1"/>
                        </a:buClr>
                        <a:buSzPts val="1100"/>
                        <a:buFont typeface="Arial"/>
                        <a:buNone/>
                      </a:pPr>
                      <a:r>
                        <a:rPr lang="en-US" sz="1100" b="1" i="0" u="none">
                          <a:solidFill>
                            <a:schemeClr val="lt1"/>
                          </a:solidFill>
                          <a:latin typeface="Arial"/>
                          <a:ea typeface="Arial"/>
                          <a:cs typeface="Arial"/>
                          <a:sym typeface="Arial"/>
                        </a:rPr>
                        <a:t>I plan to stay for 6 months - 3 years</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chemeClr val="lt1"/>
                        </a:buClr>
                        <a:buSzPts val="1100"/>
                        <a:buFont typeface="Arial"/>
                        <a:buNone/>
                      </a:pPr>
                      <a:r>
                        <a:rPr lang="en-US" sz="1100" b="1" i="0" u="none">
                          <a:solidFill>
                            <a:schemeClr val="lt1"/>
                          </a:solidFill>
                          <a:latin typeface="Arial"/>
                          <a:ea typeface="Arial"/>
                          <a:cs typeface="Arial"/>
                          <a:sym typeface="Arial"/>
                        </a:rPr>
                        <a:t>I plan to stay for less than 6 months</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r>
              <a:tr h="258750">
                <a:tc>
                  <a:txBody>
                    <a:bodyPr/>
                    <a:lstStyle/>
                    <a:p>
                      <a:pPr marL="0" marR="0" lvl="0" indent="0" algn="l"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Engaged</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20%</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12%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58750">
                <a:tc>
                  <a:txBody>
                    <a:bodyPr/>
                    <a:lstStyle/>
                    <a:p>
                      <a:pPr marL="0" marR="0" lvl="0" indent="0" algn="l"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Partially Engaged</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5%</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39%</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22%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58750">
                <a:tc>
                  <a:txBody>
                    <a:bodyPr/>
                    <a:lstStyle/>
                    <a:p>
                      <a:pPr marL="0" marR="0" lvl="0" indent="0" algn="l"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Not Engaged</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N/A</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N/A</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0" i="0" u="none">
                          <a:solidFill>
                            <a:schemeClr val="dk1"/>
                          </a:solidFill>
                          <a:latin typeface="Arial"/>
                          <a:ea typeface="Arial"/>
                          <a:cs typeface="Arial"/>
                          <a:sym typeface="Arial"/>
                        </a:rPr>
                        <a:t>N/A</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260350">
                <a:tc>
                  <a:txBody>
                    <a:bodyPr/>
                    <a:lstStyle/>
                    <a:p>
                      <a:pPr marL="0" marR="0" lvl="0" indent="0" algn="l" rtl="0">
                        <a:lnSpc>
                          <a:spcPct val="100000"/>
                        </a:lnSpc>
                        <a:spcBef>
                          <a:spcPts val="0"/>
                        </a:spcBef>
                        <a:spcAft>
                          <a:spcPts val="0"/>
                        </a:spcAft>
                        <a:buClr>
                          <a:schemeClr val="dk1"/>
                        </a:buClr>
                        <a:buSzPts val="1100"/>
                        <a:buFont typeface="Arial"/>
                        <a:buNone/>
                      </a:pPr>
                      <a:r>
                        <a:rPr lang="en-US" sz="1100" b="1" i="0" u="none">
                          <a:solidFill>
                            <a:schemeClr val="dk1"/>
                          </a:solidFill>
                          <a:latin typeface="Arial"/>
                          <a:ea typeface="Arial"/>
                          <a:cs typeface="Arial"/>
                          <a:sym typeface="Arial"/>
                        </a:rPr>
                        <a:t>Total</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1" i="0" u="none">
                          <a:solidFill>
                            <a:schemeClr val="dk1"/>
                          </a:solidFill>
                          <a:latin typeface="Arial"/>
                          <a:ea typeface="Arial"/>
                          <a:cs typeface="Arial"/>
                          <a:sym typeface="Arial"/>
                        </a:rPr>
                        <a:t>24%</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1" i="0" u="none">
                          <a:solidFill>
                            <a:schemeClr val="dk1"/>
                          </a:solidFill>
                          <a:latin typeface="Arial"/>
                          <a:ea typeface="Arial"/>
                          <a:cs typeface="Arial"/>
                          <a:sym typeface="Arial"/>
                        </a:rPr>
                        <a:t>51%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US" sz="1100" b="1" i="0" u="none">
                          <a:solidFill>
                            <a:schemeClr val="dk1"/>
                          </a:solidFill>
                          <a:latin typeface="Arial"/>
                          <a:ea typeface="Arial"/>
                          <a:cs typeface="Arial"/>
                          <a:sym typeface="Arial"/>
                        </a:rPr>
                        <a:t>24%</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grpSp>
        <p:nvGrpSpPr>
          <p:cNvPr id="317" name="Google Shape;317;p18"/>
          <p:cNvGrpSpPr/>
          <p:nvPr/>
        </p:nvGrpSpPr>
        <p:grpSpPr>
          <a:xfrm>
            <a:off x="266700" y="4016375"/>
            <a:ext cx="8397875" cy="2471737"/>
            <a:chOff x="266700" y="4225925"/>
            <a:chExt cx="8397875" cy="2471738"/>
          </a:xfrm>
        </p:grpSpPr>
        <p:cxnSp>
          <p:nvCxnSpPr>
            <p:cNvPr id="318" name="Google Shape;318;p18"/>
            <p:cNvCxnSpPr/>
            <p:nvPr/>
          </p:nvCxnSpPr>
          <p:spPr>
            <a:xfrm rot="10800000" flipH="1">
              <a:off x="774700" y="4814888"/>
              <a:ext cx="14288" cy="841375"/>
            </a:xfrm>
            <a:prstGeom prst="straightConnector1">
              <a:avLst/>
            </a:prstGeom>
            <a:noFill/>
            <a:ln w="25400" cap="flat" cmpd="sng">
              <a:solidFill>
                <a:schemeClr val="dk1"/>
              </a:solidFill>
              <a:prstDash val="solid"/>
              <a:miter lim="800000"/>
              <a:headEnd type="none" w="med" len="med"/>
              <a:tailEnd type="triangle" w="lg" len="lg"/>
            </a:ln>
          </p:spPr>
        </p:cxnSp>
        <p:sp>
          <p:nvSpPr>
            <p:cNvPr id="319" name="Google Shape;319;p18"/>
            <p:cNvSpPr txBox="1"/>
            <p:nvPr/>
          </p:nvSpPr>
          <p:spPr>
            <a:xfrm>
              <a:off x="266700" y="4225925"/>
              <a:ext cx="1058863" cy="5492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Highest Impact on Retention</a:t>
              </a:r>
              <a:endParaRPr/>
            </a:p>
          </p:txBody>
        </p:sp>
        <p:sp>
          <p:nvSpPr>
            <p:cNvPr id="320" name="Google Shape;320;p18"/>
            <p:cNvSpPr txBox="1"/>
            <p:nvPr/>
          </p:nvSpPr>
          <p:spPr>
            <a:xfrm>
              <a:off x="280988" y="5675313"/>
              <a:ext cx="1058862" cy="39687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High Impact on Retention</a:t>
              </a:r>
              <a:endParaRPr/>
            </a:p>
          </p:txBody>
        </p:sp>
        <p:sp>
          <p:nvSpPr>
            <p:cNvPr id="321" name="Google Shape;321;p18"/>
            <p:cNvSpPr txBox="1"/>
            <p:nvPr/>
          </p:nvSpPr>
          <p:spPr>
            <a:xfrm>
              <a:off x="1241425" y="6221413"/>
              <a:ext cx="2662238" cy="4619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hlink"/>
                </a:buClr>
                <a:buSzPts val="1200"/>
                <a:buFont typeface="Arial"/>
                <a:buNone/>
              </a:pPr>
              <a:r>
                <a:rPr lang="en-US" sz="1200" b="1" i="0" u="none">
                  <a:solidFill>
                    <a:schemeClr val="hlink"/>
                  </a:solidFill>
                  <a:latin typeface="Arial"/>
                  <a:ea typeface="Arial"/>
                  <a:cs typeface="Arial"/>
                  <a:sym typeface="Arial"/>
                </a:rPr>
                <a:t>Red - take action </a:t>
              </a:r>
              <a:endParaRPr/>
            </a:p>
            <a:p>
              <a:pPr marL="0" marR="0" lvl="0" indent="0" algn="ctr" rtl="0">
                <a:lnSpc>
                  <a:spcPct val="100000"/>
                </a:lnSpc>
                <a:spcBef>
                  <a:spcPts val="0"/>
                </a:spcBef>
                <a:spcAft>
                  <a:spcPts val="0"/>
                </a:spcAft>
                <a:buClr>
                  <a:schemeClr val="hlink"/>
                </a:buClr>
                <a:buSzPts val="1200"/>
                <a:buFont typeface="Arial"/>
                <a:buNone/>
              </a:pPr>
              <a:r>
                <a:rPr lang="en-US" sz="1200" b="1" i="0" u="none">
                  <a:solidFill>
                    <a:schemeClr val="hlink"/>
                  </a:solidFill>
                  <a:latin typeface="Arial"/>
                  <a:ea typeface="Arial"/>
                  <a:cs typeface="Arial"/>
                  <a:sym typeface="Arial"/>
                </a:rPr>
                <a:t>(less than 60% favorable)</a:t>
              </a:r>
              <a:endParaRPr/>
            </a:p>
          </p:txBody>
        </p:sp>
        <p:sp>
          <p:nvSpPr>
            <p:cNvPr id="322" name="Google Shape;322;p18"/>
            <p:cNvSpPr txBox="1"/>
            <p:nvPr/>
          </p:nvSpPr>
          <p:spPr>
            <a:xfrm>
              <a:off x="3767138" y="6221413"/>
              <a:ext cx="2255837" cy="47625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folHlink"/>
                </a:buClr>
                <a:buSzPts val="1200"/>
                <a:buFont typeface="Arial"/>
                <a:buNone/>
              </a:pPr>
              <a:r>
                <a:rPr lang="en-US" sz="1200" b="1" i="0" u="none">
                  <a:solidFill>
                    <a:schemeClr val="folHlink"/>
                  </a:solidFill>
                  <a:latin typeface="Arial"/>
                  <a:ea typeface="Arial"/>
                  <a:cs typeface="Arial"/>
                  <a:sym typeface="Arial"/>
                </a:rPr>
                <a:t>Orange - consider for action (60%-70% favorable)</a:t>
              </a:r>
              <a:endParaRPr/>
            </a:p>
          </p:txBody>
        </p:sp>
        <p:sp>
          <p:nvSpPr>
            <p:cNvPr id="323" name="Google Shape;323;p18"/>
            <p:cNvSpPr txBox="1"/>
            <p:nvPr/>
          </p:nvSpPr>
          <p:spPr>
            <a:xfrm>
              <a:off x="6205538" y="6234113"/>
              <a:ext cx="2459037" cy="4619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2"/>
                </a:buClr>
                <a:buSzPts val="1200"/>
                <a:buFont typeface="Arial"/>
                <a:buNone/>
              </a:pPr>
              <a:r>
                <a:rPr lang="en-US" sz="1200" b="1" i="0" u="none">
                  <a:solidFill>
                    <a:schemeClr val="accent2"/>
                  </a:solidFill>
                  <a:latin typeface="Arial"/>
                  <a:ea typeface="Arial"/>
                  <a:cs typeface="Arial"/>
                  <a:sym typeface="Arial"/>
                </a:rPr>
                <a:t>Green - keep up the good work (greater than 70% favorable)</a:t>
              </a:r>
              <a:endParaRPr/>
            </a:p>
          </p:txBody>
        </p:sp>
      </p:grpSp>
      <p:sp>
        <p:nvSpPr>
          <p:cNvPr id="324" name="Google Shape;324;p18"/>
          <p:cNvSpPr txBox="1"/>
          <p:nvPr/>
        </p:nvSpPr>
        <p:spPr>
          <a:xfrm>
            <a:off x="420687" y="3257550"/>
            <a:ext cx="3425825" cy="3381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2011 Top 5 Drivers of Retention</a:t>
            </a:r>
            <a:endParaRPr/>
          </a:p>
        </p:txBody>
      </p:sp>
      <p:graphicFrame>
        <p:nvGraphicFramePr>
          <p:cNvPr id="325" name="Google Shape;325;p18"/>
          <p:cNvGraphicFramePr/>
          <p:nvPr/>
        </p:nvGraphicFramePr>
        <p:xfrm>
          <a:off x="1431925" y="3621087"/>
          <a:ext cx="7448525" cy="2395525"/>
        </p:xfrm>
        <a:graphic>
          <a:graphicData uri="http://schemas.openxmlformats.org/drawingml/2006/table">
            <a:tbl>
              <a:tblPr>
                <a:noFill/>
                <a:tableStyleId>{4E636F8D-DADC-42B7-B77C-AA35126C786C}</a:tableStyleId>
              </a:tblPr>
              <a:tblGrid>
                <a:gridCol w="5056175"/>
                <a:gridCol w="795325"/>
                <a:gridCol w="841375"/>
                <a:gridCol w="755650"/>
              </a:tblGrid>
              <a:tr h="396875">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chemeClr val="lt1"/>
                        </a:buClr>
                        <a:buSzPts val="1000"/>
                        <a:buFont typeface="Arial"/>
                        <a:buNone/>
                      </a:pPr>
                      <a:r>
                        <a:rPr lang="en-US" sz="1000" b="1" i="0" u="none">
                          <a:solidFill>
                            <a:schemeClr val="lt1"/>
                          </a:solidFill>
                          <a:latin typeface="Arial"/>
                          <a:ea typeface="Arial"/>
                          <a:cs typeface="Arial"/>
                          <a:sym typeface="Arial"/>
                        </a:rPr>
                        <a:t>2011 Fav %</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chemeClr val="lt1"/>
                        </a:buClr>
                        <a:buSzPts val="1000"/>
                        <a:buFont typeface="Arial"/>
                        <a:buNone/>
                      </a:pPr>
                      <a:r>
                        <a:rPr lang="en-US" sz="1000" b="1" i="0" u="none">
                          <a:solidFill>
                            <a:schemeClr val="lt1"/>
                          </a:solidFill>
                          <a:latin typeface="Arial"/>
                          <a:ea typeface="Arial"/>
                          <a:cs typeface="Arial"/>
                          <a:sym typeface="Arial"/>
                        </a:rPr>
                        <a:t>Change*</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c>
                  <a:txBody>
                    <a:bodyPr/>
                    <a:lstStyle/>
                    <a:p>
                      <a:pPr marL="0" marR="0" lvl="0" indent="0" algn="ctr" rtl="0">
                        <a:lnSpc>
                          <a:spcPct val="100000"/>
                        </a:lnSpc>
                        <a:spcBef>
                          <a:spcPts val="0"/>
                        </a:spcBef>
                        <a:spcAft>
                          <a:spcPts val="0"/>
                        </a:spcAft>
                        <a:buClr>
                          <a:schemeClr val="lt1"/>
                        </a:buClr>
                        <a:buSzPts val="1000"/>
                        <a:buFont typeface="Arial"/>
                        <a:buNone/>
                      </a:pPr>
                      <a:r>
                        <a:rPr lang="en-US" sz="1000" b="1" i="0" u="none">
                          <a:solidFill>
                            <a:schemeClr val="lt1"/>
                          </a:solidFill>
                          <a:latin typeface="Arial"/>
                          <a:ea typeface="Arial"/>
                          <a:cs typeface="Arial"/>
                          <a:sym typeface="Arial"/>
                        </a:rPr>
                        <a:t>2010 Driver?</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solidFill>
                      <a:schemeClr val="accent2"/>
                    </a:solidFill>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I believe there are opportunities in this organization to meet my career goals.</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32%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-11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I trust the organization to treat me fairly.</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47%</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-14</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I have confidence in our Leadership's ability to deliver business success.</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41%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-22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Noto Sans Symbols"/>
                        <a:buNone/>
                      </a:pPr>
                      <a:r>
                        <a:rPr lang="en-US" sz="1000" b="1" i="0" u="none">
                          <a:solidFill>
                            <a:schemeClr val="hlink"/>
                          </a:solidFill>
                          <a:latin typeface="Noto Sans Symbols"/>
                          <a:ea typeface="Noto Sans Symbols"/>
                          <a:cs typeface="Noto Sans Symbols"/>
                          <a:sym typeface="Noto Sans Symbols"/>
                        </a:rPr>
                        <a:t>✔</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398450">
                <a:tc>
                  <a:txBody>
                    <a:bodyPr/>
                    <a:lstStyle/>
                    <a:p>
                      <a:pPr marL="0" marR="0" lvl="0" indent="0" algn="l"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The amount of work I am expected to do is reasonable.</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55%</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hlink"/>
                        </a:buClr>
                        <a:buSzPts val="1000"/>
                        <a:buFont typeface="Arial"/>
                        <a:buNone/>
                      </a:pPr>
                      <a:r>
                        <a:rPr lang="en-US" sz="1000" b="1" i="0" u="none">
                          <a:solidFill>
                            <a:schemeClr val="hlink"/>
                          </a:solidFill>
                          <a:latin typeface="Arial"/>
                          <a:ea typeface="Arial"/>
                          <a:cs typeface="Arial"/>
                          <a:sym typeface="Arial"/>
                        </a:rPr>
                        <a:t>11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r h="400050">
                <a:tc>
                  <a:txBody>
                    <a:bodyPr/>
                    <a:lstStyle/>
                    <a:p>
                      <a:pPr marL="0" marR="0" lvl="0" indent="0" algn="l"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We conduct our work with high ethical standards.</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62%</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folHlink"/>
                        </a:buClr>
                        <a:buSzPts val="1000"/>
                        <a:buFont typeface="Arial"/>
                        <a:buNone/>
                      </a:pPr>
                      <a:r>
                        <a:rPr lang="en-US" sz="1000" b="1" i="0" u="none">
                          <a:solidFill>
                            <a:schemeClr val="folHlink"/>
                          </a:solidFill>
                          <a:latin typeface="Arial"/>
                          <a:ea typeface="Arial"/>
                          <a:cs typeface="Arial"/>
                          <a:sym typeface="Arial"/>
                        </a:rPr>
                        <a:t>-1</a:t>
                      </a:r>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a:txBody>
                  <a:tcPr marL="91450" marR="91450" marT="45725" marB="45725"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r>
            </a:tbl>
          </a:graphicData>
        </a:graphic>
      </p:graphicFrame>
      <p:sp>
        <p:nvSpPr>
          <p:cNvPr id="326" name="Google Shape;326;p18"/>
          <p:cNvSpPr txBox="1"/>
          <p:nvPr/>
        </p:nvSpPr>
        <p:spPr>
          <a:xfrm>
            <a:off x="50800" y="6553200"/>
            <a:ext cx="6807200" cy="2460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*As compared to 2010</a:t>
            </a:r>
            <a:endParaRPr/>
          </a:p>
        </p:txBody>
      </p:sp>
      <p:sp>
        <p:nvSpPr>
          <p:cNvPr id="327" name="Google Shape;327;p18"/>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1"/>
        <p:cNvGrpSpPr/>
        <p:nvPr/>
      </p:nvGrpSpPr>
      <p:grpSpPr>
        <a:xfrm>
          <a:off x="0" y="0"/>
          <a:ext cx="0" cy="0"/>
          <a:chOff x="0" y="0"/>
          <a:chExt cx="0" cy="0"/>
        </a:xfrm>
      </p:grpSpPr>
      <p:sp>
        <p:nvSpPr>
          <p:cNvPr id="332" name="Google Shape;332;p19"/>
          <p:cNvSpPr txBox="1">
            <a:spLocks noGrp="1"/>
          </p:cNvSpPr>
          <p:nvPr>
            <p:ph type="title"/>
          </p:nvPr>
        </p:nvSpPr>
        <p:spPr>
          <a:xfrm>
            <a:off x="293687" y="2446337"/>
            <a:ext cx="8559800" cy="92233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282A32"/>
              </a:buClr>
              <a:buSzPts val="3200"/>
              <a:buFont typeface="Arial"/>
              <a:buNone/>
            </a:pPr>
            <a:r>
              <a:rPr lang="en-US" sz="3200" b="0" i="0" u="none">
                <a:solidFill>
                  <a:srgbClr val="282A32"/>
                </a:solidFill>
                <a:latin typeface="Arial"/>
                <a:ea typeface="Arial"/>
                <a:cs typeface="Arial"/>
                <a:sym typeface="Arial"/>
              </a:rPr>
              <a:t>Items Organized by Organization and Culture Strategy</a:t>
            </a:r>
            <a:endParaRPr/>
          </a:p>
        </p:txBody>
      </p:sp>
      <p:sp>
        <p:nvSpPr>
          <p:cNvPr id="333" name="Google Shape;333;p19"/>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37"/>
        <p:cNvGrpSpPr/>
        <p:nvPr/>
      </p:nvGrpSpPr>
      <p:grpSpPr>
        <a:xfrm>
          <a:off x="0" y="0"/>
          <a:ext cx="0" cy="0"/>
          <a:chOff x="0" y="0"/>
          <a:chExt cx="0" cy="0"/>
        </a:xfrm>
      </p:grpSpPr>
      <p:sp>
        <p:nvSpPr>
          <p:cNvPr id="338" name="Google Shape;338;p20"/>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8504F"/>
              </a:buClr>
              <a:buSzPts val="3000"/>
              <a:buFont typeface="Arial"/>
              <a:buNone/>
            </a:pPr>
            <a:r>
              <a:rPr lang="en-US" sz="3000" b="0" i="0" u="none">
                <a:solidFill>
                  <a:srgbClr val="C8504F"/>
                </a:solidFill>
                <a:latin typeface="Arial"/>
                <a:ea typeface="Arial"/>
                <a:cs typeface="Arial"/>
                <a:sym typeface="Arial"/>
              </a:rPr>
              <a:t>Great People - Attract</a:t>
            </a:r>
            <a:endParaRPr/>
          </a:p>
        </p:txBody>
      </p:sp>
      <p:graphicFrame>
        <p:nvGraphicFramePr>
          <p:cNvPr id="339" name="Google Shape;339;p20"/>
          <p:cNvGraphicFramePr/>
          <p:nvPr/>
        </p:nvGraphicFramePr>
        <p:xfrm>
          <a:off x="327025" y="1585912"/>
          <a:ext cx="8543900" cy="2587865"/>
        </p:xfrm>
        <a:graphic>
          <a:graphicData uri="http://schemas.openxmlformats.org/drawingml/2006/table">
            <a:tbl>
              <a:tblPr>
                <a:noFill/>
                <a:tableStyleId>{4E636F8D-DADC-42B7-B77C-AA35126C786C}</a:tableStyleId>
              </a:tblPr>
              <a:tblGrid>
                <a:gridCol w="811200"/>
                <a:gridCol w="5732450"/>
                <a:gridCol w="1000125"/>
                <a:gridCol w="1000125"/>
              </a:tblGrid>
              <a:tr h="300025">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dirty="0">
                          <a:solidFill>
                            <a:srgbClr val="FFFFFF"/>
                          </a:solidFill>
                          <a:latin typeface="Arial"/>
                          <a:ea typeface="Arial"/>
                          <a:cs typeface="Arial"/>
                          <a:sym typeface="Arial"/>
                        </a:rPr>
                        <a:t>Item #</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helps me understand how my job contributes to the success of the organization.</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62%</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67%</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The amount of work I am expected to do is reasonable.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55%</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44%</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Our work processes are generally well organized and efficient.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31%</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have a clear understanding of what is expected of me at work.</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68%</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have the equipment and/or materials I need to do my job well.</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73%</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find my work challenging and fulfilling.</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am proud of the work I do.</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bl>
          </a:graphicData>
        </a:graphic>
      </p:graphicFrame>
      <p:sp>
        <p:nvSpPr>
          <p:cNvPr id="340" name="Google Shape;340;p20"/>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9"/>
        <p:cNvGrpSpPr/>
        <p:nvPr/>
      </p:nvGrpSpPr>
      <p:grpSpPr>
        <a:xfrm>
          <a:off x="0" y="0"/>
          <a:ext cx="0" cy="0"/>
          <a:chOff x="0" y="0"/>
          <a:chExt cx="0" cy="0"/>
        </a:xfrm>
      </p:grpSpPr>
      <p:sp>
        <p:nvSpPr>
          <p:cNvPr id="60" name="Google Shape;60;p2"/>
          <p:cNvSpPr/>
          <p:nvPr/>
        </p:nvSpPr>
        <p:spPr>
          <a:xfrm>
            <a:off x="4014787" y="2576512"/>
            <a:ext cx="4672012" cy="180975"/>
          </a:xfrm>
          <a:prstGeom prst="roundRect">
            <a:avLst>
              <a:gd name="adj" fmla="val 10800"/>
            </a:avLst>
          </a:prstGeom>
          <a:noFill/>
          <a:ln w="9525" cap="flat" cmpd="sng">
            <a:solidFill>
              <a:srgbClr val="DC863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61" name="Google Shape;61;p2"/>
          <p:cNvSpPr txBox="1"/>
          <p:nvPr/>
        </p:nvSpPr>
        <p:spPr>
          <a:xfrm>
            <a:off x="4100512" y="2386012"/>
            <a:ext cx="2528887" cy="346075"/>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DC8633"/>
              </a:buClr>
              <a:buSzPts val="2200"/>
              <a:buFont typeface="Arial"/>
              <a:buNone/>
            </a:pPr>
            <a:r>
              <a:rPr lang="en-US" sz="2200" b="0" i="0" u="none" dirty="0">
                <a:solidFill>
                  <a:srgbClr val="DC8633"/>
                </a:solidFill>
                <a:latin typeface="Arial"/>
                <a:ea typeface="Arial"/>
                <a:cs typeface="Arial"/>
                <a:sym typeface="Arial"/>
              </a:rPr>
              <a:t>WHY</a:t>
            </a:r>
            <a:r>
              <a:rPr lang="en-US" sz="2200" b="0" i="0" u="none" dirty="0">
                <a:solidFill>
                  <a:schemeClr val="dk1"/>
                </a:solidFill>
                <a:latin typeface="Arial"/>
                <a:ea typeface="Arial"/>
                <a:cs typeface="Arial"/>
                <a:sym typeface="Arial"/>
              </a:rPr>
              <a:t> </a:t>
            </a:r>
            <a:r>
              <a:rPr lang="en-US" sz="2200" b="0" i="0" u="none" dirty="0">
                <a:solidFill>
                  <a:srgbClr val="888B8D"/>
                </a:solidFill>
                <a:latin typeface="Arial"/>
                <a:ea typeface="Arial"/>
                <a:cs typeface="Arial"/>
                <a:sym typeface="Arial"/>
              </a:rPr>
              <a:t>is it important?</a:t>
            </a:r>
            <a:endParaRPr dirty="0"/>
          </a:p>
        </p:txBody>
      </p:sp>
      <p:sp>
        <p:nvSpPr>
          <p:cNvPr id="62" name="Google Shape;62;p2"/>
          <p:cNvSpPr/>
          <p:nvPr/>
        </p:nvSpPr>
        <p:spPr>
          <a:xfrm>
            <a:off x="4010025" y="3786187"/>
            <a:ext cx="4672012" cy="180975"/>
          </a:xfrm>
          <a:prstGeom prst="roundRect">
            <a:avLst>
              <a:gd name="adj" fmla="val 10800"/>
            </a:avLst>
          </a:prstGeom>
          <a:noFill/>
          <a:ln w="9525" cap="flat" cmpd="sng">
            <a:solidFill>
              <a:srgbClr val="789F9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63" name="Google Shape;63;p2"/>
          <p:cNvSpPr txBox="1"/>
          <p:nvPr/>
        </p:nvSpPr>
        <p:spPr>
          <a:xfrm>
            <a:off x="4095750" y="3595687"/>
            <a:ext cx="2787650" cy="346075"/>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789F90"/>
              </a:buClr>
              <a:buSzPts val="2200"/>
              <a:buFont typeface="Arial"/>
              <a:buNone/>
            </a:pPr>
            <a:r>
              <a:rPr lang="en-US" sz="2200" b="0" i="0" u="none">
                <a:solidFill>
                  <a:srgbClr val="789F90"/>
                </a:solidFill>
                <a:latin typeface="Arial"/>
                <a:ea typeface="Arial"/>
                <a:cs typeface="Arial"/>
                <a:sym typeface="Arial"/>
              </a:rPr>
              <a:t>WHAT</a:t>
            </a:r>
            <a:r>
              <a:rPr lang="en-US" sz="2200" b="0" i="0" u="none">
                <a:solidFill>
                  <a:schemeClr val="dk1"/>
                </a:solidFill>
                <a:latin typeface="Arial"/>
                <a:ea typeface="Arial"/>
                <a:cs typeface="Arial"/>
                <a:sym typeface="Arial"/>
              </a:rPr>
              <a:t> </a:t>
            </a:r>
            <a:r>
              <a:rPr lang="en-US" sz="2200" b="0" i="0" u="none">
                <a:solidFill>
                  <a:srgbClr val="888B8D"/>
                </a:solidFill>
                <a:latin typeface="Arial"/>
                <a:ea typeface="Arial"/>
                <a:cs typeface="Arial"/>
                <a:sym typeface="Arial"/>
              </a:rPr>
              <a:t>are the results?</a:t>
            </a:r>
            <a:endParaRPr/>
          </a:p>
        </p:txBody>
      </p:sp>
      <p:sp>
        <p:nvSpPr>
          <p:cNvPr id="64" name="Google Shape;64;p2"/>
          <p:cNvSpPr/>
          <p:nvPr/>
        </p:nvSpPr>
        <p:spPr>
          <a:xfrm>
            <a:off x="4038600" y="5033962"/>
            <a:ext cx="4672012" cy="147637"/>
          </a:xfrm>
          <a:prstGeom prst="roundRect">
            <a:avLst>
              <a:gd name="adj" fmla="val 10800"/>
            </a:avLst>
          </a:prstGeom>
          <a:noFill/>
          <a:ln w="9525" cap="flat" cmpd="sng">
            <a:solidFill>
              <a:srgbClr val="5E8AB4"/>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65" name="Google Shape;65;p2"/>
          <p:cNvSpPr txBox="1"/>
          <p:nvPr/>
        </p:nvSpPr>
        <p:spPr>
          <a:xfrm>
            <a:off x="4095750" y="4805362"/>
            <a:ext cx="2838450" cy="346075"/>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5E8AB4"/>
              </a:buClr>
              <a:buSzPts val="2200"/>
              <a:buFont typeface="Arial"/>
              <a:buNone/>
            </a:pPr>
            <a:r>
              <a:rPr lang="en-US" sz="2200" b="0" i="0" u="none" dirty="0">
                <a:solidFill>
                  <a:srgbClr val="5E8AB4"/>
                </a:solidFill>
                <a:latin typeface="Arial"/>
                <a:ea typeface="Arial"/>
                <a:cs typeface="Arial"/>
                <a:sym typeface="Arial"/>
              </a:rPr>
              <a:t>HOW</a:t>
            </a:r>
            <a:r>
              <a:rPr lang="en-US" sz="2200" b="1" i="0" u="none" dirty="0">
                <a:solidFill>
                  <a:srgbClr val="5E8AB4"/>
                </a:solidFill>
                <a:latin typeface="Arial"/>
                <a:ea typeface="Arial"/>
                <a:cs typeface="Arial"/>
                <a:sym typeface="Arial"/>
              </a:rPr>
              <a:t> </a:t>
            </a:r>
            <a:r>
              <a:rPr lang="en-US" sz="2200" b="0" i="0" u="none" dirty="0">
                <a:solidFill>
                  <a:srgbClr val="888B8D"/>
                </a:solidFill>
                <a:latin typeface="Arial"/>
                <a:ea typeface="Arial"/>
                <a:cs typeface="Arial"/>
                <a:sym typeface="Arial"/>
              </a:rPr>
              <a:t>will we improve?</a:t>
            </a:r>
            <a:endParaRPr dirty="0"/>
          </a:p>
        </p:txBody>
      </p:sp>
      <p:sp>
        <p:nvSpPr>
          <p:cNvPr id="66" name="Google Shape;66;p2"/>
          <p:cNvSpPr txBox="1"/>
          <p:nvPr/>
        </p:nvSpPr>
        <p:spPr>
          <a:xfrm>
            <a:off x="3853542" y="334321"/>
            <a:ext cx="5138058" cy="1300059"/>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8695"/>
              </a:lnSpc>
              <a:spcBef>
                <a:spcPts val="0"/>
              </a:spcBef>
              <a:spcAft>
                <a:spcPts val="0"/>
              </a:spcAft>
              <a:buSzPts val="4600"/>
              <a:buFont typeface="Arial"/>
              <a:buNone/>
            </a:pPr>
            <a:r>
              <a:rPr lang="en-US" sz="3600" b="0" i="0" u="none" strike="noStrike" cap="none" dirty="0">
                <a:sym typeface="Arial"/>
              </a:rPr>
              <a:t>SURVEY RESULTS DISCUSSION</a:t>
            </a:r>
            <a:endParaRPr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4"/>
        <p:cNvGrpSpPr/>
        <p:nvPr/>
      </p:nvGrpSpPr>
      <p:grpSpPr>
        <a:xfrm>
          <a:off x="0" y="0"/>
          <a:ext cx="0" cy="0"/>
          <a:chOff x="0" y="0"/>
          <a:chExt cx="0" cy="0"/>
        </a:xfrm>
      </p:grpSpPr>
      <p:sp>
        <p:nvSpPr>
          <p:cNvPr id="345" name="Google Shape;345;p21"/>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8504F"/>
              </a:buClr>
              <a:buSzPts val="3000"/>
              <a:buFont typeface="Arial"/>
              <a:buNone/>
            </a:pPr>
            <a:r>
              <a:rPr lang="en-US" sz="3000" b="0" i="0" u="none">
                <a:solidFill>
                  <a:srgbClr val="C8504F"/>
                </a:solidFill>
                <a:latin typeface="Arial"/>
                <a:ea typeface="Arial"/>
                <a:cs typeface="Arial"/>
                <a:sym typeface="Arial"/>
              </a:rPr>
              <a:t>Great People - Connect</a:t>
            </a:r>
            <a:endParaRPr/>
          </a:p>
        </p:txBody>
      </p:sp>
      <p:graphicFrame>
        <p:nvGraphicFramePr>
          <p:cNvPr id="346" name="Google Shape;346;p21"/>
          <p:cNvGraphicFramePr/>
          <p:nvPr/>
        </p:nvGraphicFramePr>
        <p:xfrm>
          <a:off x="327025" y="1585912"/>
          <a:ext cx="8543900" cy="4388015"/>
        </p:xfrm>
        <a:graphic>
          <a:graphicData uri="http://schemas.openxmlformats.org/drawingml/2006/table">
            <a:tbl>
              <a:tblPr>
                <a:noFill/>
                <a:tableStyleId>{4E636F8D-DADC-42B7-B77C-AA35126C786C}</a:tableStyleId>
              </a:tblPr>
              <a:tblGrid>
                <a:gridCol w="811200"/>
                <a:gridCol w="5732450"/>
                <a:gridCol w="1000125"/>
                <a:gridCol w="1000125"/>
              </a:tblGrid>
              <a:tr h="300025">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dirty="0">
                          <a:solidFill>
                            <a:srgbClr val="FFFFFF"/>
                          </a:solidFill>
                          <a:latin typeface="Arial"/>
                          <a:ea typeface="Arial"/>
                          <a:cs typeface="Arial"/>
                          <a:sym typeface="Arial"/>
                        </a:rPr>
                        <a:t>Item #</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cares about me as a person.</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communicates relevant information on a timely basis.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is approachable.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encourages me to consider new ways of doing business and serving our clients.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Communications in my group are open and direct.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Communication is good across the teams or departments I work with.</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receive the information I need to perform well in my job.</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opinions are valued.</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Teamwork is encouraged in this organization.</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People collaborate across the organization to achieve common goals.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38%</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understand how I can contribute to meeting the needs of our clients.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receive the support I need to deliver what my clients require.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treat our associates/contractors and candidates with respect.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bl>
          </a:graphicData>
        </a:graphic>
      </p:graphicFrame>
      <p:sp>
        <p:nvSpPr>
          <p:cNvPr id="347" name="Google Shape;347;p21"/>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1"/>
        <p:cNvGrpSpPr/>
        <p:nvPr/>
      </p:nvGrpSpPr>
      <p:grpSpPr>
        <a:xfrm>
          <a:off x="0" y="0"/>
          <a:ext cx="0" cy="0"/>
          <a:chOff x="0" y="0"/>
          <a:chExt cx="0" cy="0"/>
        </a:xfrm>
      </p:grpSpPr>
      <p:sp>
        <p:nvSpPr>
          <p:cNvPr id="352" name="Google Shape;352;p22"/>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8504F"/>
              </a:buClr>
              <a:buSzPts val="3000"/>
              <a:buFont typeface="Arial"/>
              <a:buNone/>
            </a:pPr>
            <a:r>
              <a:rPr lang="en-US" sz="3000" b="0" i="0" u="none">
                <a:solidFill>
                  <a:srgbClr val="C8504F"/>
                </a:solidFill>
                <a:latin typeface="Arial"/>
                <a:ea typeface="Arial"/>
                <a:cs typeface="Arial"/>
                <a:sym typeface="Arial"/>
              </a:rPr>
              <a:t>Great People - Develop</a:t>
            </a:r>
            <a:endParaRPr/>
          </a:p>
        </p:txBody>
      </p:sp>
      <p:graphicFrame>
        <p:nvGraphicFramePr>
          <p:cNvPr id="353" name="Google Shape;353;p22"/>
          <p:cNvGraphicFramePr/>
          <p:nvPr/>
        </p:nvGraphicFramePr>
        <p:xfrm>
          <a:off x="327025" y="1585912"/>
          <a:ext cx="8543900" cy="2775530"/>
        </p:xfrm>
        <a:graphic>
          <a:graphicData uri="http://schemas.openxmlformats.org/drawingml/2006/table">
            <a:tbl>
              <a:tblPr>
                <a:noFill/>
                <a:tableStyleId>{4E636F8D-DADC-42B7-B77C-AA35126C786C}</a:tableStyleId>
              </a:tblPr>
              <a:tblGrid>
                <a:gridCol w="811200"/>
                <a:gridCol w="5732450"/>
                <a:gridCol w="1000125"/>
                <a:gridCol w="1000125"/>
              </a:tblGrid>
              <a:tr h="300025">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 #</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is good at motivating me.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provides candid and timely feedback about my performance.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coaches and mentors my development.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receive the development I need to do my job well.</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have been assigned projects and/or responsibilities that contribute to my longer-term development.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believe there are opportunities in this organization to meet my career goals.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stay updated on new developments that impact our business.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bl>
          </a:graphicData>
        </a:graphic>
      </p:graphicFrame>
      <p:sp>
        <p:nvSpPr>
          <p:cNvPr id="354" name="Google Shape;354;p22"/>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8"/>
        <p:cNvGrpSpPr/>
        <p:nvPr/>
      </p:nvGrpSpPr>
      <p:grpSpPr>
        <a:xfrm>
          <a:off x="0" y="0"/>
          <a:ext cx="0" cy="0"/>
          <a:chOff x="0" y="0"/>
          <a:chExt cx="0" cy="0"/>
        </a:xfrm>
      </p:grpSpPr>
      <p:sp>
        <p:nvSpPr>
          <p:cNvPr id="359" name="Google Shape;359;p23"/>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C8504F"/>
              </a:buClr>
              <a:buSzPts val="3000"/>
              <a:buFont typeface="Arial"/>
              <a:buNone/>
            </a:pPr>
            <a:r>
              <a:rPr lang="en-US" sz="3000" b="0" i="0" u="none">
                <a:solidFill>
                  <a:srgbClr val="C8504F"/>
                </a:solidFill>
                <a:latin typeface="Arial"/>
                <a:ea typeface="Arial"/>
                <a:cs typeface="Arial"/>
                <a:sym typeface="Arial"/>
              </a:rPr>
              <a:t>Great People - Reward</a:t>
            </a:r>
            <a:endParaRPr/>
          </a:p>
        </p:txBody>
      </p:sp>
      <p:graphicFrame>
        <p:nvGraphicFramePr>
          <p:cNvPr id="360" name="Google Shape;360;p23"/>
          <p:cNvGraphicFramePr/>
          <p:nvPr/>
        </p:nvGraphicFramePr>
        <p:xfrm>
          <a:off x="327025" y="1585912"/>
          <a:ext cx="8543900" cy="1387765"/>
        </p:xfrm>
        <a:graphic>
          <a:graphicData uri="http://schemas.openxmlformats.org/drawingml/2006/table">
            <a:tbl>
              <a:tblPr>
                <a:noFill/>
                <a:tableStyleId>{4E636F8D-DADC-42B7-B77C-AA35126C786C}</a:tableStyleId>
              </a:tblPr>
              <a:tblGrid>
                <a:gridCol w="811200"/>
                <a:gridCol w="5732450"/>
                <a:gridCol w="1000125"/>
                <a:gridCol w="1000125"/>
              </a:tblGrid>
              <a:tr h="300025">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 #</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C8504F"/>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have been fairly compensated (full package e.g. pay, benefits, incentives, etc.) for my performance in the last year.</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receive praise and recognition when I do a good job.</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084F">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celebrate our successes.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C8504F">
                        <a:alpha val="49803"/>
                      </a:srgbClr>
                    </a:solidFill>
                  </a:tcPr>
                </a:tc>
              </a:tr>
            </a:tbl>
          </a:graphicData>
        </a:graphic>
      </p:graphicFrame>
      <p:sp>
        <p:nvSpPr>
          <p:cNvPr id="361" name="Google Shape;361;p23"/>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65"/>
        <p:cNvGrpSpPr/>
        <p:nvPr/>
      </p:nvGrpSpPr>
      <p:grpSpPr>
        <a:xfrm>
          <a:off x="0" y="0"/>
          <a:ext cx="0" cy="0"/>
          <a:chOff x="0" y="0"/>
          <a:chExt cx="0" cy="0"/>
        </a:xfrm>
      </p:grpSpPr>
      <p:sp>
        <p:nvSpPr>
          <p:cNvPr id="366" name="Google Shape;366;p24"/>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D47C18"/>
              </a:buClr>
              <a:buSzPts val="3000"/>
              <a:buFont typeface="Arial"/>
              <a:buNone/>
            </a:pPr>
            <a:r>
              <a:rPr lang="en-US" sz="3000" b="0" i="0" u="none">
                <a:solidFill>
                  <a:srgbClr val="D47C18"/>
                </a:solidFill>
                <a:latin typeface="Arial"/>
                <a:ea typeface="Arial"/>
                <a:cs typeface="Arial"/>
                <a:sym typeface="Arial"/>
              </a:rPr>
              <a:t>Great Place - Lead</a:t>
            </a:r>
            <a:endParaRPr/>
          </a:p>
        </p:txBody>
      </p:sp>
      <p:graphicFrame>
        <p:nvGraphicFramePr>
          <p:cNvPr id="367" name="Google Shape;367;p24"/>
          <p:cNvGraphicFramePr/>
          <p:nvPr/>
        </p:nvGraphicFramePr>
        <p:xfrm>
          <a:off x="327025" y="1585912"/>
          <a:ext cx="8543900" cy="4388015"/>
        </p:xfrm>
        <a:graphic>
          <a:graphicData uri="http://schemas.openxmlformats.org/drawingml/2006/table">
            <a:tbl>
              <a:tblPr>
                <a:noFill/>
                <a:tableStyleId>{4E636F8D-DADC-42B7-B77C-AA35126C786C}</a:tableStyleId>
              </a:tblPr>
              <a:tblGrid>
                <a:gridCol w="811200"/>
                <a:gridCol w="5732450"/>
                <a:gridCol w="1000125"/>
                <a:gridCol w="1000125"/>
              </a:tblGrid>
              <a:tr h="300025">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 #</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is a role model for our values.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Leadership is a role model for our values.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Leadership creates a learning environment and supports our development.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Our organization values a diverse workforce.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encourage new ideas and creative solutions.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are able to attract great people to work here.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People are treated with respect.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am encouraged to take risks so that we can be an innovative organization.</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trust the organization to treat me fairly.</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conduct our work with high ethical standards.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As an organization we often think of new or different ways of doing things.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partner well with our clients to deliver innovative solutions.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The organization's solutions and services meet the needs of a wide variety of clients.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91%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bl>
          </a:graphicData>
        </a:graphic>
      </p:graphicFrame>
      <p:sp>
        <p:nvSpPr>
          <p:cNvPr id="368" name="Google Shape;368;p24"/>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2"/>
        <p:cNvGrpSpPr/>
        <p:nvPr/>
      </p:nvGrpSpPr>
      <p:grpSpPr>
        <a:xfrm>
          <a:off x="0" y="0"/>
          <a:ext cx="0" cy="0"/>
          <a:chOff x="0" y="0"/>
          <a:chExt cx="0" cy="0"/>
        </a:xfrm>
      </p:grpSpPr>
      <p:sp>
        <p:nvSpPr>
          <p:cNvPr id="373" name="Google Shape;373;p25"/>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D47C18"/>
              </a:buClr>
              <a:buSzPts val="3000"/>
              <a:buFont typeface="Arial"/>
              <a:buNone/>
            </a:pPr>
            <a:r>
              <a:rPr lang="en-US" sz="3000" b="0" i="0" u="none">
                <a:solidFill>
                  <a:srgbClr val="D47C18"/>
                </a:solidFill>
                <a:latin typeface="Arial"/>
                <a:ea typeface="Arial"/>
                <a:cs typeface="Arial"/>
                <a:sym typeface="Arial"/>
              </a:rPr>
              <a:t>Great Place - Live</a:t>
            </a:r>
            <a:endParaRPr/>
          </a:p>
        </p:txBody>
      </p:sp>
      <p:graphicFrame>
        <p:nvGraphicFramePr>
          <p:cNvPr id="374" name="Google Shape;374;p25"/>
          <p:cNvGraphicFramePr/>
          <p:nvPr/>
        </p:nvGraphicFramePr>
        <p:xfrm>
          <a:off x="327025" y="1585912"/>
          <a:ext cx="8543900" cy="3675605"/>
        </p:xfrm>
        <a:graphic>
          <a:graphicData uri="http://schemas.openxmlformats.org/drawingml/2006/table">
            <a:tbl>
              <a:tblPr>
                <a:noFill/>
                <a:tableStyleId>{4E636F8D-DADC-42B7-B77C-AA35126C786C}</a:tableStyleId>
              </a:tblPr>
              <a:tblGrid>
                <a:gridCol w="811200"/>
                <a:gridCol w="5732450"/>
                <a:gridCol w="1000125"/>
                <a:gridCol w="1000125"/>
              </a:tblGrid>
              <a:tr h="300025">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dirty="0">
                          <a:solidFill>
                            <a:srgbClr val="FFFFFF"/>
                          </a:solidFill>
                          <a:latin typeface="Arial"/>
                          <a:ea typeface="Arial"/>
                          <a:cs typeface="Arial"/>
                          <a:sym typeface="Arial"/>
                        </a:rPr>
                        <a:t>Item #</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Leadership energizes and inspires people to be their best.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dirty="0">
                          <a:solidFill>
                            <a:srgbClr val="000000"/>
                          </a:solidFill>
                          <a:latin typeface="Arial"/>
                          <a:ea typeface="Arial"/>
                          <a:cs typeface="Arial"/>
                          <a:sym typeface="Arial"/>
                        </a:rPr>
                        <a:t>17%</a:t>
                      </a:r>
                      <a:endParaRPr dirty="0"/>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Leadership is approachable and engaging.</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People at this organization are approachable and engaging.</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In my organization people know they can raise ethical concerns without fear of retaliation. (NEW 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N/A</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quickly respond to our clients' requests.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Our clients believe we are experts in our field.</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attract and retain better qualified associates/contractors and candidates than our competitors.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know what I need to do to deliver a great experience to our clients.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93%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deliver a great experience to our candidates. </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am proud to work for the organization.</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bl>
          </a:graphicData>
        </a:graphic>
      </p:graphicFrame>
      <p:sp>
        <p:nvSpPr>
          <p:cNvPr id="375" name="Google Shape;375;p25"/>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79"/>
        <p:cNvGrpSpPr/>
        <p:nvPr/>
      </p:nvGrpSpPr>
      <p:grpSpPr>
        <a:xfrm>
          <a:off x="0" y="0"/>
          <a:ext cx="0" cy="0"/>
          <a:chOff x="0" y="0"/>
          <a:chExt cx="0" cy="0"/>
        </a:xfrm>
      </p:grpSpPr>
      <p:sp>
        <p:nvSpPr>
          <p:cNvPr id="380" name="Google Shape;380;p26"/>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D47C18"/>
              </a:buClr>
              <a:buSzPts val="3000"/>
              <a:buFont typeface="Arial"/>
              <a:buNone/>
            </a:pPr>
            <a:r>
              <a:rPr lang="en-US" sz="3000" b="0" i="0" u="none">
                <a:solidFill>
                  <a:srgbClr val="D47C18"/>
                </a:solidFill>
                <a:latin typeface="Arial"/>
                <a:ea typeface="Arial"/>
                <a:cs typeface="Arial"/>
                <a:sym typeface="Arial"/>
              </a:rPr>
              <a:t>Great Place - Execute</a:t>
            </a:r>
            <a:endParaRPr/>
          </a:p>
        </p:txBody>
      </p:sp>
      <p:graphicFrame>
        <p:nvGraphicFramePr>
          <p:cNvPr id="381" name="Google Shape;381;p26"/>
          <p:cNvGraphicFramePr/>
          <p:nvPr/>
        </p:nvGraphicFramePr>
        <p:xfrm>
          <a:off x="327025" y="1585912"/>
          <a:ext cx="8543900" cy="3375580"/>
        </p:xfrm>
        <a:graphic>
          <a:graphicData uri="http://schemas.openxmlformats.org/drawingml/2006/table">
            <a:tbl>
              <a:tblPr>
                <a:noFill/>
                <a:tableStyleId>{4E636F8D-DADC-42B7-B77C-AA35126C786C}</a:tableStyleId>
              </a:tblPr>
              <a:tblGrid>
                <a:gridCol w="811200"/>
                <a:gridCol w="5732450"/>
                <a:gridCol w="1000125"/>
                <a:gridCol w="1000125"/>
              </a:tblGrid>
              <a:tr h="300025">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 #</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Item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c>
                  <a:txBody>
                    <a:bodyPr/>
                    <a:lstStyle/>
                    <a:p>
                      <a:pPr marL="0" marR="0" lvl="0" indent="0" algn="ctr" rtl="0">
                        <a:lnSpc>
                          <a:spcPct val="100000"/>
                        </a:lnSpc>
                        <a:spcBef>
                          <a:spcPts val="0"/>
                        </a:spcBef>
                        <a:spcAft>
                          <a:spcPts val="0"/>
                        </a:spcAft>
                        <a:buClr>
                          <a:srgbClr val="FFFFFF"/>
                        </a:buClr>
                        <a:buSzPts val="1300"/>
                        <a:buFont typeface="Arial"/>
                        <a:buNone/>
                      </a:pPr>
                      <a:r>
                        <a:rPr lang="en-US" sz="1300" b="1" i="0" u="none">
                          <a:solidFill>
                            <a:srgbClr val="FFFFFF"/>
                          </a:solidFill>
                          <a:latin typeface="Arial"/>
                          <a:ea typeface="Arial"/>
                          <a:cs typeface="Arial"/>
                          <a:sym typeface="Arial"/>
                        </a:rPr>
                        <a:t>2010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D47C18"/>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My Manager has a good understanding of the external business environment in which we operate.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 have confidence in our Leadership's ability to deliver business success.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16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Leadership aligns our vision and strategy with business objectives.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70%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35</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Change is well managed in our organization.</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37</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anticipate changes in the market and make sure we are ready for them.</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32%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49%</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have a clear and compelling vision for the organization.</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487350">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share internal best practices across the organization to improve our results.</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41%</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54%</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43</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In my organization, when people say they will do something, they do it.</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26%</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42%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9803"/>
                      </a:srgbClr>
                    </a:solidFill>
                  </a:tcPr>
                </a:tc>
              </a:tr>
              <a:tr h="300025">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58</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We are committed to delivering high quality service.</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60%</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c>
                  <a:txBody>
                    <a:bodyPr/>
                    <a:lstStyle/>
                    <a:p>
                      <a:pPr marL="0" marR="0" lvl="0" indent="0" algn="ctr" rtl="0">
                        <a:lnSpc>
                          <a:spcPct val="100000"/>
                        </a:lnSpc>
                        <a:spcBef>
                          <a:spcPts val="0"/>
                        </a:spcBef>
                        <a:spcAft>
                          <a:spcPts val="0"/>
                        </a:spcAft>
                        <a:buClr>
                          <a:srgbClr val="000000"/>
                        </a:buClr>
                        <a:buSzPts val="1300"/>
                        <a:buFont typeface="Arial"/>
                        <a:buNone/>
                      </a:pPr>
                      <a:r>
                        <a:rPr lang="en-US" sz="1300" b="0" i="0" u="none">
                          <a:solidFill>
                            <a:srgbClr val="000000"/>
                          </a:solidFill>
                          <a:latin typeface="Arial"/>
                          <a:ea typeface="Arial"/>
                          <a:cs typeface="Arial"/>
                          <a:sym typeface="Arial"/>
                        </a:rPr>
                        <a:t>82%</a:t>
                      </a:r>
                      <a:endParaRPr/>
                    </a:p>
                  </a:txBody>
                  <a:tcPr marL="97075" marR="97075"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47C18">
                        <a:alpha val="49803"/>
                      </a:srgbClr>
                    </a:solidFill>
                  </a:tcPr>
                </a:tc>
              </a:tr>
            </a:tbl>
          </a:graphicData>
        </a:graphic>
      </p:graphicFrame>
      <p:sp>
        <p:nvSpPr>
          <p:cNvPr id="382" name="Google Shape;382;p26"/>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Appendix</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2"/>
        <p:cNvGrpSpPr/>
        <p:nvPr/>
      </p:nvGrpSpPr>
      <p:grpSpPr>
        <a:xfrm>
          <a:off x="0" y="0"/>
          <a:ext cx="0" cy="0"/>
          <a:chOff x="0" y="0"/>
          <a:chExt cx="0" cy="0"/>
        </a:xfrm>
      </p:grpSpPr>
      <p:sp>
        <p:nvSpPr>
          <p:cNvPr id="83" name="Google Shape;83;p4"/>
          <p:cNvSpPr/>
          <p:nvPr/>
        </p:nvSpPr>
        <p:spPr>
          <a:xfrm>
            <a:off x="533400" y="669925"/>
            <a:ext cx="8077200" cy="5815012"/>
          </a:xfrm>
          <a:prstGeom prst="roundRect">
            <a:avLst>
              <a:gd name="adj" fmla="val 509"/>
            </a:avLst>
          </a:prstGeom>
          <a:solidFill>
            <a:schemeClr val="lt1">
              <a:alpha val="89803"/>
            </a:schemeClr>
          </a:solidFill>
          <a:ln w="12700" cap="flat" cmpd="sng">
            <a:solidFill>
              <a:srgbClr val="53565A"/>
            </a:solidFill>
            <a:prstDash val="solid"/>
            <a:miter lim="800000"/>
            <a:headEnd type="none" w="sm" len="sm"/>
            <a:tailEnd type="none" w="sm" len="sm"/>
          </a:ln>
        </p:spPr>
        <p:txBody>
          <a:bodyPr spcFirstLastPara="1" wrap="square" lIns="347450" tIns="347450" rIns="301750" bIns="34745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84" name="Google Shape;84;p4"/>
          <p:cNvSpPr/>
          <p:nvPr/>
        </p:nvSpPr>
        <p:spPr>
          <a:xfrm>
            <a:off x="749300" y="229888"/>
            <a:ext cx="4873625" cy="311150"/>
          </a:xfrm>
          <a:prstGeom prst="round2SameRect">
            <a:avLst>
              <a:gd name="adj1" fmla="val 38776"/>
              <a:gd name="adj2" fmla="val 0"/>
            </a:avLst>
          </a:prstGeom>
          <a:solidFill>
            <a:srgbClr val="282A32">
              <a:alpha val="89803"/>
            </a:srgbClr>
          </a:solidFill>
          <a:ln w="12700" cap="flat" cmpd="sng">
            <a:solidFill>
              <a:srgbClr val="282A3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900"/>
              <a:buFont typeface="Arial"/>
              <a:buNone/>
            </a:pPr>
            <a:r>
              <a:rPr lang="en-US" sz="1900" b="0" i="0" u="none" strike="noStrike" cap="none" dirty="0">
                <a:solidFill>
                  <a:schemeClr val="lt1"/>
                </a:solidFill>
                <a:latin typeface="Arial"/>
                <a:ea typeface="Arial"/>
                <a:cs typeface="Arial"/>
                <a:sym typeface="Arial"/>
              </a:rPr>
              <a:t>ORGANIZATION &amp; CULTURE STRATEGY</a:t>
            </a:r>
            <a:endParaRPr dirty="0"/>
          </a:p>
        </p:txBody>
      </p:sp>
      <p:grpSp>
        <p:nvGrpSpPr>
          <p:cNvPr id="85" name="Google Shape;85;p4"/>
          <p:cNvGrpSpPr/>
          <p:nvPr/>
        </p:nvGrpSpPr>
        <p:grpSpPr>
          <a:xfrm>
            <a:off x="749300" y="779462"/>
            <a:ext cx="7645400" cy="5545137"/>
            <a:chOff x="120650" y="257175"/>
            <a:chExt cx="8905521" cy="6459538"/>
          </a:xfrm>
        </p:grpSpPr>
        <p:sp>
          <p:nvSpPr>
            <p:cNvPr id="86" name="Google Shape;86;p4"/>
            <p:cNvSpPr txBox="1"/>
            <p:nvPr/>
          </p:nvSpPr>
          <p:spPr>
            <a:xfrm>
              <a:off x="1942066" y="2927537"/>
              <a:ext cx="5281181" cy="3123435"/>
            </a:xfrm>
            <a:prstGeom prst="rect">
              <a:avLst/>
            </a:prstGeom>
            <a:noFill/>
            <a:ln w="12700"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87" name="Google Shape;87;p4"/>
            <p:cNvSpPr/>
            <p:nvPr/>
          </p:nvSpPr>
          <p:spPr>
            <a:xfrm>
              <a:off x="1359583" y="3604374"/>
              <a:ext cx="1168665" cy="1997223"/>
            </a:xfrm>
            <a:prstGeom prst="roundRect">
              <a:avLst>
                <a:gd name="adj" fmla="val 16667"/>
              </a:avLst>
            </a:prstGeom>
            <a:solidFill>
              <a:srgbClr val="FFFFFF"/>
            </a:solidFill>
            <a:ln w="9525" cap="flat" cmpd="sng">
              <a:solidFill>
                <a:srgbClr val="C64B4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chemeClr val="dk1"/>
                </a:buClr>
                <a:buSzPts val="800"/>
                <a:buFont typeface="Arial"/>
                <a:buNone/>
              </a:pPr>
              <a:endParaRPr sz="800" b="1" i="0" u="none">
                <a:solidFill>
                  <a:srgbClr val="C8504F"/>
                </a:solidFill>
                <a:latin typeface="Arial"/>
                <a:ea typeface="Arial"/>
                <a:cs typeface="Arial"/>
                <a:sym typeface="Arial"/>
              </a:endParaRPr>
            </a:p>
            <a:p>
              <a:pPr marL="0" marR="0" lvl="0" indent="0" algn="l" rtl="0">
                <a:lnSpc>
                  <a:spcPct val="100000"/>
                </a:lnSpc>
                <a:spcBef>
                  <a:spcPts val="0"/>
                </a:spcBef>
                <a:spcAft>
                  <a:spcPts val="0"/>
                </a:spcAft>
                <a:buClr>
                  <a:srgbClr val="C8504F"/>
                </a:buClr>
                <a:buSzPts val="900"/>
                <a:buFont typeface="Arial"/>
                <a:buNone/>
              </a:pPr>
              <a:r>
                <a:rPr lang="en-US" sz="900" b="1" i="0" u="none">
                  <a:solidFill>
                    <a:srgbClr val="C8504F"/>
                  </a:solidFill>
                  <a:latin typeface="Arial"/>
                  <a:ea typeface="Arial"/>
                  <a:cs typeface="Arial"/>
                  <a:sym typeface="Arial"/>
                </a:rPr>
                <a:t>Connected  </a:t>
              </a:r>
              <a:r>
                <a:rPr lang="en-US" sz="800" b="0" i="0" u="none">
                  <a:solidFill>
                    <a:srgbClr val="000000"/>
                  </a:solidFill>
                  <a:latin typeface="Arial"/>
                  <a:ea typeface="Arial"/>
                  <a:cs typeface="Arial"/>
                  <a:sym typeface="Arial"/>
                </a:rPr>
                <a:t>to my colleagues and to the clients,  candidates &amp; communities that I support</a:t>
              </a:r>
              <a:endParaRPr/>
            </a:p>
            <a:p>
              <a:pPr marL="0" marR="0" lvl="0" indent="0" algn="l" rtl="0">
                <a:lnSpc>
                  <a:spcPct val="100000"/>
                </a:lnSpc>
                <a:spcBef>
                  <a:spcPts val="0"/>
                </a:spcBef>
                <a:spcAft>
                  <a:spcPts val="0"/>
                </a:spcAft>
                <a:buNone/>
              </a:pPr>
              <a:endParaRPr sz="800" b="0" i="0" u="none">
                <a:solidFill>
                  <a:srgbClr val="000000"/>
                </a:solidFill>
                <a:latin typeface="Arial"/>
                <a:ea typeface="Arial"/>
                <a:cs typeface="Arial"/>
                <a:sym typeface="Arial"/>
              </a:endParaRPr>
            </a:p>
          </p:txBody>
        </p:sp>
        <p:sp>
          <p:nvSpPr>
            <p:cNvPr id="88" name="Google Shape;88;p4"/>
            <p:cNvSpPr/>
            <p:nvPr/>
          </p:nvSpPr>
          <p:spPr>
            <a:xfrm>
              <a:off x="7857506" y="3604374"/>
              <a:ext cx="1168665" cy="1997223"/>
            </a:xfrm>
            <a:prstGeom prst="roundRect">
              <a:avLst>
                <a:gd name="adj" fmla="val 2545"/>
              </a:avLst>
            </a:prstGeom>
            <a:solidFill>
              <a:srgbClr val="FFFFFF"/>
            </a:solidFill>
            <a:ln w="9525" cap="flat" cmpd="sng">
              <a:solidFill>
                <a:srgbClr val="C06E10"/>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chemeClr val="dk1"/>
                </a:buClr>
                <a:buSzPts val="800"/>
                <a:buFont typeface="Arial"/>
                <a:buNone/>
              </a:pPr>
              <a:endParaRPr sz="800" b="1" i="0" u="none">
                <a:solidFill>
                  <a:srgbClr val="D47C18"/>
                </a:solidFill>
                <a:latin typeface="Arial"/>
                <a:ea typeface="Arial"/>
                <a:cs typeface="Arial"/>
                <a:sym typeface="Arial"/>
              </a:endParaRPr>
            </a:p>
            <a:p>
              <a:pPr marL="0" marR="0" lvl="0" indent="0" algn="l" rtl="0">
                <a:lnSpc>
                  <a:spcPct val="100000"/>
                </a:lnSpc>
                <a:spcBef>
                  <a:spcPts val="0"/>
                </a:spcBef>
                <a:spcAft>
                  <a:spcPts val="0"/>
                </a:spcAft>
                <a:buClr>
                  <a:srgbClr val="D47C18"/>
                </a:buClr>
                <a:buSzPts val="900"/>
                <a:buFont typeface="Arial"/>
                <a:buNone/>
              </a:pPr>
              <a:r>
                <a:rPr lang="en-US" sz="900" b="1" i="0" u="none">
                  <a:solidFill>
                    <a:srgbClr val="D47C18"/>
                  </a:solidFill>
                  <a:latin typeface="Arial"/>
                  <a:ea typeface="Arial"/>
                  <a:cs typeface="Arial"/>
                  <a:sym typeface="Arial"/>
                </a:rPr>
                <a:t>Executing </a:t>
              </a:r>
              <a:r>
                <a:rPr lang="en-US" sz="800" b="0" i="0" u="none">
                  <a:solidFill>
                    <a:srgbClr val="000000"/>
                  </a:solidFill>
                  <a:latin typeface="Arial"/>
                  <a:ea typeface="Arial"/>
                  <a:cs typeface="Arial"/>
                  <a:sym typeface="Arial"/>
                </a:rPr>
                <a:t>against Vision,  Credo and Strategies to drive industry star performance</a:t>
              </a:r>
              <a:endParaRPr/>
            </a:p>
            <a:p>
              <a:pPr marL="0" marR="0" lvl="0" indent="0" algn="l" rtl="0">
                <a:lnSpc>
                  <a:spcPct val="100000"/>
                </a:lnSpc>
                <a:spcBef>
                  <a:spcPts val="0"/>
                </a:spcBef>
                <a:spcAft>
                  <a:spcPts val="0"/>
                </a:spcAft>
                <a:buClr>
                  <a:schemeClr val="dk1"/>
                </a:buClr>
                <a:buSzPts val="800"/>
                <a:buFont typeface="Arial"/>
                <a:buNone/>
              </a:pPr>
              <a:endParaRPr sz="800" b="0" i="0" u="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800"/>
                <a:buFont typeface="Arial"/>
                <a:buNone/>
              </a:pPr>
              <a:endParaRPr sz="800" b="1" i="0" u="none">
                <a:solidFill>
                  <a:srgbClr val="D47C18"/>
                </a:solidFill>
                <a:latin typeface="Arial"/>
                <a:ea typeface="Arial"/>
                <a:cs typeface="Arial"/>
                <a:sym typeface="Arial"/>
              </a:endParaRPr>
            </a:p>
            <a:p>
              <a:pPr marL="0" marR="0" lvl="0" indent="0" algn="l" rtl="0">
                <a:lnSpc>
                  <a:spcPct val="100000"/>
                </a:lnSpc>
                <a:spcBef>
                  <a:spcPts val="0"/>
                </a:spcBef>
                <a:spcAft>
                  <a:spcPts val="0"/>
                </a:spcAft>
                <a:buNone/>
              </a:pPr>
              <a:endParaRPr sz="800" b="1" i="0" u="none">
                <a:solidFill>
                  <a:srgbClr val="D47C18"/>
                </a:solidFill>
                <a:latin typeface="Arial"/>
                <a:ea typeface="Arial"/>
                <a:cs typeface="Arial"/>
                <a:sym typeface="Arial"/>
              </a:endParaRPr>
            </a:p>
          </p:txBody>
        </p:sp>
        <p:sp>
          <p:nvSpPr>
            <p:cNvPr id="89" name="Google Shape;89;p4"/>
            <p:cNvSpPr/>
            <p:nvPr/>
          </p:nvSpPr>
          <p:spPr>
            <a:xfrm>
              <a:off x="6635217" y="3604374"/>
              <a:ext cx="1174212" cy="1997223"/>
            </a:xfrm>
            <a:prstGeom prst="roundRect">
              <a:avLst>
                <a:gd name="adj" fmla="val 2545"/>
              </a:avLst>
            </a:prstGeom>
            <a:solidFill>
              <a:srgbClr val="FFFFFF"/>
            </a:solidFill>
            <a:ln w="9525" cap="flat" cmpd="sng">
              <a:solidFill>
                <a:srgbClr val="C06E10"/>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chemeClr val="dk1"/>
                </a:buClr>
                <a:buSzPts val="800"/>
                <a:buFont typeface="Arial"/>
                <a:buNone/>
              </a:pPr>
              <a:endParaRPr sz="800" b="1" i="0" u="none">
                <a:solidFill>
                  <a:srgbClr val="D47C18"/>
                </a:solidFill>
                <a:latin typeface="Arial"/>
                <a:ea typeface="Arial"/>
                <a:cs typeface="Arial"/>
                <a:sym typeface="Arial"/>
              </a:endParaRPr>
            </a:p>
            <a:p>
              <a:pPr marL="0" marR="0" lvl="0" indent="0" algn="l" rtl="0">
                <a:lnSpc>
                  <a:spcPct val="100000"/>
                </a:lnSpc>
                <a:spcBef>
                  <a:spcPts val="0"/>
                </a:spcBef>
                <a:spcAft>
                  <a:spcPts val="0"/>
                </a:spcAft>
                <a:buClr>
                  <a:srgbClr val="D47C18"/>
                </a:buClr>
                <a:buSzPts val="900"/>
                <a:buFont typeface="Arial"/>
                <a:buNone/>
              </a:pPr>
              <a:r>
                <a:rPr lang="en-US" sz="900" b="1" i="0" u="none">
                  <a:solidFill>
                    <a:srgbClr val="D47C18"/>
                  </a:solidFill>
                  <a:latin typeface="Arial"/>
                  <a:ea typeface="Arial"/>
                  <a:cs typeface="Arial"/>
                  <a:sym typeface="Arial"/>
                </a:rPr>
                <a:t>Living </a:t>
              </a:r>
              <a:r>
                <a:rPr lang="en-US" sz="800" b="0" i="0" u="none">
                  <a:solidFill>
                    <a:srgbClr val="000000"/>
                  </a:solidFill>
                  <a:latin typeface="Arial"/>
                  <a:ea typeface="Arial"/>
                  <a:cs typeface="Arial"/>
                  <a:sym typeface="Arial"/>
                </a:rPr>
                <a:t>our Values and Brand Attributes so we proudly create the ManpowerGroup Experience everyday </a:t>
              </a:r>
              <a:endParaRPr/>
            </a:p>
            <a:p>
              <a:pPr marL="0" marR="0" lvl="0" indent="0" algn="l" rtl="0">
                <a:lnSpc>
                  <a:spcPct val="100000"/>
                </a:lnSpc>
                <a:spcBef>
                  <a:spcPts val="0"/>
                </a:spcBef>
                <a:spcAft>
                  <a:spcPts val="0"/>
                </a:spcAft>
                <a:buClr>
                  <a:schemeClr val="dk1"/>
                </a:buClr>
                <a:buSzPts val="800"/>
                <a:buFont typeface="Arial"/>
                <a:buNone/>
              </a:pPr>
              <a:endParaRPr sz="800" b="1" i="0" u="none">
                <a:solidFill>
                  <a:srgbClr val="D47C18"/>
                </a:solidFill>
                <a:latin typeface="Arial"/>
                <a:ea typeface="Arial"/>
                <a:cs typeface="Arial"/>
                <a:sym typeface="Arial"/>
              </a:endParaRPr>
            </a:p>
            <a:p>
              <a:pPr marL="0" marR="0" lvl="0" indent="0" algn="l" rtl="0">
                <a:lnSpc>
                  <a:spcPct val="100000"/>
                </a:lnSpc>
                <a:spcBef>
                  <a:spcPts val="0"/>
                </a:spcBef>
                <a:spcAft>
                  <a:spcPts val="0"/>
                </a:spcAft>
                <a:buNone/>
              </a:pPr>
              <a:endParaRPr sz="800" b="1" i="0" u="none">
                <a:solidFill>
                  <a:srgbClr val="D47C18"/>
                </a:solidFill>
                <a:latin typeface="Arial"/>
                <a:ea typeface="Arial"/>
                <a:cs typeface="Arial"/>
                <a:sym typeface="Arial"/>
              </a:endParaRPr>
            </a:p>
          </p:txBody>
        </p:sp>
        <p:sp>
          <p:nvSpPr>
            <p:cNvPr id="90" name="Google Shape;90;p4"/>
            <p:cNvSpPr/>
            <p:nvPr/>
          </p:nvSpPr>
          <p:spPr>
            <a:xfrm>
              <a:off x="5287184" y="3604374"/>
              <a:ext cx="1281464" cy="1997223"/>
            </a:xfrm>
            <a:prstGeom prst="roundRect">
              <a:avLst>
                <a:gd name="adj" fmla="val 2545"/>
              </a:avLst>
            </a:prstGeom>
            <a:solidFill>
              <a:srgbClr val="FFFFFF"/>
            </a:solidFill>
            <a:ln w="9525" cap="flat" cmpd="sng">
              <a:solidFill>
                <a:srgbClr val="C06E10"/>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chemeClr val="dk1"/>
                </a:buClr>
                <a:buSzPts val="800"/>
                <a:buFont typeface="Arial"/>
                <a:buNone/>
              </a:pPr>
              <a:endParaRPr sz="800" b="1" i="0" u="none">
                <a:solidFill>
                  <a:srgbClr val="D47C18"/>
                </a:solidFill>
                <a:latin typeface="Arial"/>
                <a:ea typeface="Arial"/>
                <a:cs typeface="Arial"/>
                <a:sym typeface="Arial"/>
              </a:endParaRPr>
            </a:p>
            <a:p>
              <a:pPr marL="0" marR="0" lvl="0" indent="0" algn="l" rtl="0">
                <a:lnSpc>
                  <a:spcPct val="100000"/>
                </a:lnSpc>
                <a:spcBef>
                  <a:spcPts val="0"/>
                </a:spcBef>
                <a:spcAft>
                  <a:spcPts val="0"/>
                </a:spcAft>
                <a:buClr>
                  <a:srgbClr val="D47C18"/>
                </a:buClr>
                <a:buSzPts val="900"/>
                <a:buFont typeface="Arial"/>
                <a:buNone/>
              </a:pPr>
              <a:r>
                <a:rPr lang="en-US" sz="900" b="1" i="0" u="none">
                  <a:solidFill>
                    <a:srgbClr val="D47C18"/>
                  </a:solidFill>
                  <a:latin typeface="Arial"/>
                  <a:ea typeface="Arial"/>
                  <a:cs typeface="Arial"/>
                  <a:sym typeface="Arial"/>
                </a:rPr>
                <a:t>Leaders </a:t>
              </a:r>
              <a:r>
                <a:rPr lang="en-US" sz="800" b="0" i="0" u="none">
                  <a:solidFill>
                    <a:srgbClr val="000000"/>
                  </a:solidFill>
                  <a:latin typeface="Arial"/>
                  <a:ea typeface="Arial"/>
                  <a:cs typeface="Arial"/>
                  <a:sym typeface="Arial"/>
                </a:rPr>
                <a:t>in the changing world of work, leveraging our deep knowledge of human potential to  provide our clients with  innovative workforce solutions</a:t>
              </a:r>
              <a:endParaRPr/>
            </a:p>
            <a:p>
              <a:pPr marL="0" marR="0" lvl="0" indent="0" algn="l" rtl="0">
                <a:lnSpc>
                  <a:spcPct val="100000"/>
                </a:lnSpc>
                <a:spcBef>
                  <a:spcPts val="0"/>
                </a:spcBef>
                <a:spcAft>
                  <a:spcPts val="0"/>
                </a:spcAft>
                <a:buClr>
                  <a:schemeClr val="dk1"/>
                </a:buClr>
                <a:buSzPts val="800"/>
                <a:buFont typeface="Arial"/>
                <a:buNone/>
              </a:pPr>
              <a:endParaRPr sz="800" b="1" i="0" u="none">
                <a:solidFill>
                  <a:srgbClr val="D47C18"/>
                </a:solidFill>
                <a:latin typeface="Arial"/>
                <a:ea typeface="Arial"/>
                <a:cs typeface="Arial"/>
                <a:sym typeface="Arial"/>
              </a:endParaRPr>
            </a:p>
            <a:p>
              <a:pPr marL="0" marR="0" lvl="0" indent="0" algn="l" rtl="0">
                <a:lnSpc>
                  <a:spcPct val="100000"/>
                </a:lnSpc>
                <a:spcBef>
                  <a:spcPts val="0"/>
                </a:spcBef>
                <a:spcAft>
                  <a:spcPts val="0"/>
                </a:spcAft>
                <a:buNone/>
              </a:pPr>
              <a:endParaRPr sz="800" b="1" i="0" u="none">
                <a:solidFill>
                  <a:srgbClr val="D47C18"/>
                </a:solidFill>
                <a:latin typeface="Arial"/>
                <a:ea typeface="Arial"/>
                <a:cs typeface="Arial"/>
                <a:sym typeface="Arial"/>
              </a:endParaRPr>
            </a:p>
          </p:txBody>
        </p:sp>
        <p:sp>
          <p:nvSpPr>
            <p:cNvPr id="91" name="Google Shape;91;p4"/>
            <p:cNvSpPr/>
            <p:nvPr/>
          </p:nvSpPr>
          <p:spPr>
            <a:xfrm>
              <a:off x="3941000" y="3604374"/>
              <a:ext cx="1281464" cy="1997223"/>
            </a:xfrm>
            <a:prstGeom prst="roundRect">
              <a:avLst>
                <a:gd name="adj" fmla="val 2545"/>
              </a:avLst>
            </a:prstGeom>
            <a:solidFill>
              <a:srgbClr val="FFFFFF"/>
            </a:solidFill>
            <a:ln w="9525" cap="flat" cmpd="sng">
              <a:solidFill>
                <a:srgbClr val="C64B4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45700" tIns="45700" rIns="91425" bIns="45700" anchor="t" anchorCtr="0">
              <a:noAutofit/>
            </a:bodyPr>
            <a:lstStyle/>
            <a:p>
              <a:pPr marL="0" marR="0" lvl="0" indent="0" algn="l" rtl="0">
                <a:lnSpc>
                  <a:spcPct val="100000"/>
                </a:lnSpc>
                <a:spcBef>
                  <a:spcPts val="0"/>
                </a:spcBef>
                <a:spcAft>
                  <a:spcPts val="0"/>
                </a:spcAft>
                <a:buClr>
                  <a:schemeClr val="dk1"/>
                </a:buClr>
                <a:buSzPts val="800"/>
                <a:buFont typeface="Arial"/>
                <a:buNone/>
              </a:pPr>
              <a:endParaRPr sz="800" b="1" i="0" u="none">
                <a:solidFill>
                  <a:srgbClr val="C8504F"/>
                </a:solidFill>
                <a:latin typeface="Arial"/>
                <a:ea typeface="Arial"/>
                <a:cs typeface="Arial"/>
                <a:sym typeface="Arial"/>
              </a:endParaRPr>
            </a:p>
            <a:p>
              <a:pPr marL="0" marR="0" lvl="0" indent="0" algn="l" rtl="0">
                <a:lnSpc>
                  <a:spcPct val="100000"/>
                </a:lnSpc>
                <a:spcBef>
                  <a:spcPts val="0"/>
                </a:spcBef>
                <a:spcAft>
                  <a:spcPts val="0"/>
                </a:spcAft>
                <a:buClr>
                  <a:srgbClr val="C8504F"/>
                </a:buClr>
                <a:buSzPts val="900"/>
                <a:buFont typeface="Arial"/>
                <a:buNone/>
              </a:pPr>
              <a:r>
                <a:rPr lang="en-US" sz="900" b="1" i="0" u="none">
                  <a:solidFill>
                    <a:srgbClr val="C8504F"/>
                  </a:solidFill>
                  <a:latin typeface="Arial"/>
                  <a:ea typeface="Arial"/>
                  <a:cs typeface="Arial"/>
                  <a:sym typeface="Arial"/>
                </a:rPr>
                <a:t>Accountable </a:t>
              </a:r>
              <a:r>
                <a:rPr lang="en-US" sz="800" b="0" i="0" u="none">
                  <a:solidFill>
                    <a:srgbClr val="000000"/>
                  </a:solidFill>
                  <a:latin typeface="Arial"/>
                  <a:ea typeface="Arial"/>
                  <a:cs typeface="Arial"/>
                  <a:sym typeface="Arial"/>
                </a:rPr>
                <a:t>for my results, excited by differentiated rewards and inspired by a culture of recognition and celebration</a:t>
              </a:r>
              <a:endParaRPr/>
            </a:p>
            <a:p>
              <a:pPr marL="0" marR="0" lvl="0" indent="0" algn="l" rtl="0">
                <a:lnSpc>
                  <a:spcPct val="100000"/>
                </a:lnSpc>
                <a:spcBef>
                  <a:spcPts val="0"/>
                </a:spcBef>
                <a:spcAft>
                  <a:spcPts val="0"/>
                </a:spcAft>
                <a:buNone/>
              </a:pPr>
              <a:endParaRPr sz="800" b="0" i="0" u="none">
                <a:solidFill>
                  <a:srgbClr val="000000"/>
                </a:solidFill>
                <a:latin typeface="Arial"/>
                <a:ea typeface="Arial"/>
                <a:cs typeface="Arial"/>
                <a:sym typeface="Arial"/>
              </a:endParaRPr>
            </a:p>
          </p:txBody>
        </p:sp>
        <p:sp>
          <p:nvSpPr>
            <p:cNvPr id="92" name="Google Shape;92;p4"/>
            <p:cNvSpPr/>
            <p:nvPr/>
          </p:nvSpPr>
          <p:spPr>
            <a:xfrm>
              <a:off x="120650" y="3604374"/>
              <a:ext cx="1172363" cy="1997223"/>
            </a:xfrm>
            <a:prstGeom prst="roundRect">
              <a:avLst>
                <a:gd name="adj" fmla="val 16667"/>
              </a:avLst>
            </a:prstGeom>
            <a:solidFill>
              <a:srgbClr val="FFFFFF"/>
            </a:solidFill>
            <a:ln w="9525" cap="flat" cmpd="sng">
              <a:solidFill>
                <a:srgbClr val="C64B4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chemeClr val="dk1"/>
                </a:buClr>
                <a:buSzPts val="800"/>
                <a:buFont typeface="Arial"/>
                <a:buNone/>
              </a:pPr>
              <a:endParaRPr sz="800" b="1" i="0" u="none">
                <a:solidFill>
                  <a:srgbClr val="C8504F"/>
                </a:solidFill>
                <a:latin typeface="Arial"/>
                <a:ea typeface="Arial"/>
                <a:cs typeface="Arial"/>
                <a:sym typeface="Arial"/>
              </a:endParaRPr>
            </a:p>
            <a:p>
              <a:pPr marL="0" marR="0" lvl="0" indent="0" algn="l" rtl="0">
                <a:lnSpc>
                  <a:spcPct val="100000"/>
                </a:lnSpc>
                <a:spcBef>
                  <a:spcPts val="0"/>
                </a:spcBef>
                <a:spcAft>
                  <a:spcPts val="0"/>
                </a:spcAft>
                <a:buClr>
                  <a:srgbClr val="C8504F"/>
                </a:buClr>
                <a:buSzPts val="900"/>
                <a:buFont typeface="Arial"/>
                <a:buNone/>
              </a:pPr>
              <a:r>
                <a:rPr lang="en-US" sz="900" b="1" i="0" u="none">
                  <a:solidFill>
                    <a:srgbClr val="C8504F"/>
                  </a:solidFill>
                  <a:latin typeface="Arial"/>
                  <a:ea typeface="Arial"/>
                  <a:cs typeface="Arial"/>
                  <a:sym typeface="Arial"/>
                </a:rPr>
                <a:t>Attracted </a:t>
              </a:r>
              <a:r>
                <a:rPr lang="en-US" sz="800" b="0" i="0" u="none">
                  <a:solidFill>
                    <a:srgbClr val="000000"/>
                  </a:solidFill>
                  <a:latin typeface="Arial"/>
                  <a:ea typeface="Arial"/>
                  <a:cs typeface="Arial"/>
                  <a:sym typeface="Arial"/>
                </a:rPr>
                <a:t>by challenging work and by making a difference</a:t>
              </a:r>
              <a:endParaRPr/>
            </a:p>
          </p:txBody>
        </p:sp>
        <p:cxnSp>
          <p:nvCxnSpPr>
            <p:cNvPr id="93" name="Google Shape;93;p4"/>
            <p:cNvCxnSpPr/>
            <p:nvPr/>
          </p:nvCxnSpPr>
          <p:spPr>
            <a:xfrm>
              <a:off x="4669566" y="6104602"/>
              <a:ext cx="0" cy="257049"/>
            </a:xfrm>
            <a:prstGeom prst="straightConnector1">
              <a:avLst/>
            </a:prstGeom>
            <a:noFill/>
            <a:ln w="28575" cap="flat" cmpd="sng">
              <a:solidFill>
                <a:srgbClr val="000000"/>
              </a:solidFill>
              <a:prstDash val="solid"/>
              <a:miter lim="800000"/>
              <a:headEnd type="none" w="med" len="med"/>
              <a:tailEnd type="none" w="med" len="med"/>
            </a:ln>
          </p:spPr>
        </p:cxnSp>
        <p:cxnSp>
          <p:nvCxnSpPr>
            <p:cNvPr id="94" name="Google Shape;94;p4"/>
            <p:cNvCxnSpPr/>
            <p:nvPr/>
          </p:nvCxnSpPr>
          <p:spPr>
            <a:xfrm>
              <a:off x="1198707" y="3659852"/>
              <a:ext cx="0" cy="229311"/>
            </a:xfrm>
            <a:prstGeom prst="straightConnector1">
              <a:avLst/>
            </a:prstGeom>
            <a:noFill/>
            <a:ln>
              <a:noFill/>
            </a:ln>
          </p:spPr>
        </p:cxnSp>
        <p:cxnSp>
          <p:nvCxnSpPr>
            <p:cNvPr id="95" name="Google Shape;95;p4"/>
            <p:cNvCxnSpPr/>
            <p:nvPr/>
          </p:nvCxnSpPr>
          <p:spPr>
            <a:xfrm>
              <a:off x="1198707" y="3659852"/>
              <a:ext cx="806231" cy="0"/>
            </a:xfrm>
            <a:prstGeom prst="straightConnector1">
              <a:avLst/>
            </a:prstGeom>
            <a:noFill/>
            <a:ln>
              <a:noFill/>
            </a:ln>
          </p:spPr>
        </p:cxnSp>
        <p:cxnSp>
          <p:nvCxnSpPr>
            <p:cNvPr id="96" name="Google Shape;96;p4"/>
            <p:cNvCxnSpPr/>
            <p:nvPr/>
          </p:nvCxnSpPr>
          <p:spPr>
            <a:xfrm>
              <a:off x="4802705" y="3659852"/>
              <a:ext cx="0" cy="229311"/>
            </a:xfrm>
            <a:prstGeom prst="straightConnector1">
              <a:avLst/>
            </a:prstGeom>
            <a:noFill/>
            <a:ln>
              <a:noFill/>
            </a:ln>
          </p:spPr>
        </p:cxnSp>
        <p:cxnSp>
          <p:nvCxnSpPr>
            <p:cNvPr id="97" name="Google Shape;97;p4"/>
            <p:cNvCxnSpPr/>
            <p:nvPr/>
          </p:nvCxnSpPr>
          <p:spPr>
            <a:xfrm>
              <a:off x="1198707" y="5333451"/>
              <a:ext cx="806231" cy="0"/>
            </a:xfrm>
            <a:prstGeom prst="straightConnector1">
              <a:avLst/>
            </a:prstGeom>
            <a:noFill/>
            <a:ln>
              <a:noFill/>
            </a:ln>
          </p:spPr>
        </p:cxnSp>
        <p:cxnSp>
          <p:nvCxnSpPr>
            <p:cNvPr id="98" name="Google Shape;98;p4"/>
            <p:cNvCxnSpPr/>
            <p:nvPr/>
          </p:nvCxnSpPr>
          <p:spPr>
            <a:xfrm>
              <a:off x="2004938" y="3659852"/>
              <a:ext cx="808079" cy="0"/>
            </a:xfrm>
            <a:prstGeom prst="straightConnector1">
              <a:avLst/>
            </a:prstGeom>
            <a:noFill/>
            <a:ln>
              <a:noFill/>
            </a:ln>
          </p:spPr>
        </p:cxnSp>
        <p:cxnSp>
          <p:nvCxnSpPr>
            <p:cNvPr id="99" name="Google Shape;99;p4"/>
            <p:cNvCxnSpPr/>
            <p:nvPr/>
          </p:nvCxnSpPr>
          <p:spPr>
            <a:xfrm>
              <a:off x="1198707" y="3865122"/>
              <a:ext cx="0" cy="1468329"/>
            </a:xfrm>
            <a:prstGeom prst="straightConnector1">
              <a:avLst/>
            </a:prstGeom>
            <a:noFill/>
            <a:ln>
              <a:noFill/>
            </a:ln>
          </p:spPr>
        </p:cxnSp>
        <p:cxnSp>
          <p:nvCxnSpPr>
            <p:cNvPr id="100" name="Google Shape;100;p4"/>
            <p:cNvCxnSpPr/>
            <p:nvPr/>
          </p:nvCxnSpPr>
          <p:spPr>
            <a:xfrm>
              <a:off x="2813017" y="3659852"/>
              <a:ext cx="808080" cy="0"/>
            </a:xfrm>
            <a:prstGeom prst="straightConnector1">
              <a:avLst/>
            </a:prstGeom>
            <a:noFill/>
            <a:ln>
              <a:noFill/>
            </a:ln>
          </p:spPr>
        </p:cxnSp>
        <p:cxnSp>
          <p:nvCxnSpPr>
            <p:cNvPr id="101" name="Google Shape;101;p4"/>
            <p:cNvCxnSpPr/>
            <p:nvPr/>
          </p:nvCxnSpPr>
          <p:spPr>
            <a:xfrm>
              <a:off x="3996475" y="3659852"/>
              <a:ext cx="806231" cy="0"/>
            </a:xfrm>
            <a:prstGeom prst="straightConnector1">
              <a:avLst/>
            </a:prstGeom>
            <a:noFill/>
            <a:ln>
              <a:noFill/>
            </a:ln>
          </p:spPr>
        </p:cxnSp>
        <p:cxnSp>
          <p:nvCxnSpPr>
            <p:cNvPr id="102" name="Google Shape;102;p4"/>
            <p:cNvCxnSpPr/>
            <p:nvPr/>
          </p:nvCxnSpPr>
          <p:spPr>
            <a:xfrm>
              <a:off x="4802705" y="3913203"/>
              <a:ext cx="0" cy="1468329"/>
            </a:xfrm>
            <a:prstGeom prst="straightConnector1">
              <a:avLst/>
            </a:prstGeom>
            <a:noFill/>
            <a:ln>
              <a:noFill/>
            </a:ln>
          </p:spPr>
        </p:cxnSp>
        <p:cxnSp>
          <p:nvCxnSpPr>
            <p:cNvPr id="103" name="Google Shape;103;p4"/>
            <p:cNvCxnSpPr/>
            <p:nvPr/>
          </p:nvCxnSpPr>
          <p:spPr>
            <a:xfrm>
              <a:off x="2004938" y="5333451"/>
              <a:ext cx="808079" cy="0"/>
            </a:xfrm>
            <a:prstGeom prst="straightConnector1">
              <a:avLst/>
            </a:prstGeom>
            <a:noFill/>
            <a:ln>
              <a:noFill/>
            </a:ln>
          </p:spPr>
        </p:cxnSp>
        <p:cxnSp>
          <p:nvCxnSpPr>
            <p:cNvPr id="104" name="Google Shape;104;p4"/>
            <p:cNvCxnSpPr/>
            <p:nvPr/>
          </p:nvCxnSpPr>
          <p:spPr>
            <a:xfrm>
              <a:off x="2813017" y="5333451"/>
              <a:ext cx="808080" cy="0"/>
            </a:xfrm>
            <a:prstGeom prst="straightConnector1">
              <a:avLst/>
            </a:prstGeom>
            <a:noFill/>
            <a:ln>
              <a:noFill/>
            </a:ln>
          </p:spPr>
        </p:cxnSp>
        <p:cxnSp>
          <p:nvCxnSpPr>
            <p:cNvPr id="105" name="Google Shape;105;p4"/>
            <p:cNvCxnSpPr/>
            <p:nvPr/>
          </p:nvCxnSpPr>
          <p:spPr>
            <a:xfrm>
              <a:off x="3996475" y="5333451"/>
              <a:ext cx="806231" cy="0"/>
            </a:xfrm>
            <a:prstGeom prst="straightConnector1">
              <a:avLst/>
            </a:prstGeom>
            <a:noFill/>
            <a:ln>
              <a:noFill/>
            </a:ln>
          </p:spPr>
        </p:cxnSp>
        <p:cxnSp>
          <p:nvCxnSpPr>
            <p:cNvPr id="106" name="Google Shape;106;p4"/>
            <p:cNvCxnSpPr/>
            <p:nvPr/>
          </p:nvCxnSpPr>
          <p:spPr>
            <a:xfrm>
              <a:off x="5695847" y="3659852"/>
              <a:ext cx="0" cy="229311"/>
            </a:xfrm>
            <a:prstGeom prst="straightConnector1">
              <a:avLst/>
            </a:prstGeom>
            <a:noFill/>
            <a:ln>
              <a:noFill/>
            </a:ln>
          </p:spPr>
        </p:cxnSp>
        <p:cxnSp>
          <p:nvCxnSpPr>
            <p:cNvPr id="107" name="Google Shape;107;p4"/>
            <p:cNvCxnSpPr/>
            <p:nvPr/>
          </p:nvCxnSpPr>
          <p:spPr>
            <a:xfrm>
              <a:off x="5695847" y="3659852"/>
              <a:ext cx="806231" cy="0"/>
            </a:xfrm>
            <a:prstGeom prst="straightConnector1">
              <a:avLst/>
            </a:prstGeom>
            <a:noFill/>
            <a:ln>
              <a:noFill/>
            </a:ln>
          </p:spPr>
        </p:cxnSp>
        <p:cxnSp>
          <p:nvCxnSpPr>
            <p:cNvPr id="108" name="Google Shape;108;p4"/>
            <p:cNvCxnSpPr/>
            <p:nvPr/>
          </p:nvCxnSpPr>
          <p:spPr>
            <a:xfrm>
              <a:off x="8828312" y="3659852"/>
              <a:ext cx="0" cy="229311"/>
            </a:xfrm>
            <a:prstGeom prst="straightConnector1">
              <a:avLst/>
            </a:prstGeom>
            <a:noFill/>
            <a:ln>
              <a:noFill/>
            </a:ln>
          </p:spPr>
        </p:cxnSp>
        <p:cxnSp>
          <p:nvCxnSpPr>
            <p:cNvPr id="109" name="Google Shape;109;p4"/>
            <p:cNvCxnSpPr/>
            <p:nvPr/>
          </p:nvCxnSpPr>
          <p:spPr>
            <a:xfrm>
              <a:off x="5695847" y="5433312"/>
              <a:ext cx="806231" cy="0"/>
            </a:xfrm>
            <a:prstGeom prst="straightConnector1">
              <a:avLst/>
            </a:prstGeom>
            <a:noFill/>
            <a:ln>
              <a:noFill/>
            </a:ln>
          </p:spPr>
        </p:cxnSp>
        <p:cxnSp>
          <p:nvCxnSpPr>
            <p:cNvPr id="110" name="Google Shape;110;p4"/>
            <p:cNvCxnSpPr/>
            <p:nvPr/>
          </p:nvCxnSpPr>
          <p:spPr>
            <a:xfrm>
              <a:off x="6622272" y="3659852"/>
              <a:ext cx="808080" cy="0"/>
            </a:xfrm>
            <a:prstGeom prst="straightConnector1">
              <a:avLst/>
            </a:prstGeom>
            <a:noFill/>
            <a:ln>
              <a:noFill/>
            </a:ln>
          </p:spPr>
        </p:cxnSp>
        <p:cxnSp>
          <p:nvCxnSpPr>
            <p:cNvPr id="111" name="Google Shape;111;p4"/>
            <p:cNvCxnSpPr/>
            <p:nvPr/>
          </p:nvCxnSpPr>
          <p:spPr>
            <a:xfrm>
              <a:off x="5695847" y="3937244"/>
              <a:ext cx="0" cy="1496068"/>
            </a:xfrm>
            <a:prstGeom prst="straightConnector1">
              <a:avLst/>
            </a:prstGeom>
            <a:noFill/>
            <a:ln>
              <a:noFill/>
            </a:ln>
          </p:spPr>
        </p:cxnSp>
        <p:cxnSp>
          <p:nvCxnSpPr>
            <p:cNvPr id="112" name="Google Shape;112;p4"/>
            <p:cNvCxnSpPr/>
            <p:nvPr/>
          </p:nvCxnSpPr>
          <p:spPr>
            <a:xfrm>
              <a:off x="6657407" y="3659852"/>
              <a:ext cx="806231" cy="0"/>
            </a:xfrm>
            <a:prstGeom prst="straightConnector1">
              <a:avLst/>
            </a:prstGeom>
            <a:noFill/>
            <a:ln>
              <a:noFill/>
            </a:ln>
          </p:spPr>
        </p:cxnSp>
        <p:cxnSp>
          <p:nvCxnSpPr>
            <p:cNvPr id="113" name="Google Shape;113;p4"/>
            <p:cNvCxnSpPr/>
            <p:nvPr/>
          </p:nvCxnSpPr>
          <p:spPr>
            <a:xfrm>
              <a:off x="8022081" y="3659852"/>
              <a:ext cx="806231" cy="0"/>
            </a:xfrm>
            <a:prstGeom prst="straightConnector1">
              <a:avLst/>
            </a:prstGeom>
            <a:noFill/>
            <a:ln>
              <a:noFill/>
            </a:ln>
          </p:spPr>
        </p:cxnSp>
        <p:cxnSp>
          <p:nvCxnSpPr>
            <p:cNvPr id="114" name="Google Shape;114;p4"/>
            <p:cNvCxnSpPr/>
            <p:nvPr/>
          </p:nvCxnSpPr>
          <p:spPr>
            <a:xfrm>
              <a:off x="8828312" y="3937244"/>
              <a:ext cx="0" cy="1496068"/>
            </a:xfrm>
            <a:prstGeom prst="straightConnector1">
              <a:avLst/>
            </a:prstGeom>
            <a:noFill/>
            <a:ln>
              <a:noFill/>
            </a:ln>
          </p:spPr>
        </p:cxnSp>
        <p:cxnSp>
          <p:nvCxnSpPr>
            <p:cNvPr id="115" name="Google Shape;115;p4"/>
            <p:cNvCxnSpPr/>
            <p:nvPr/>
          </p:nvCxnSpPr>
          <p:spPr>
            <a:xfrm>
              <a:off x="6622272" y="5433312"/>
              <a:ext cx="808080" cy="0"/>
            </a:xfrm>
            <a:prstGeom prst="straightConnector1">
              <a:avLst/>
            </a:prstGeom>
            <a:noFill/>
            <a:ln>
              <a:noFill/>
            </a:ln>
          </p:spPr>
        </p:cxnSp>
        <p:cxnSp>
          <p:nvCxnSpPr>
            <p:cNvPr id="116" name="Google Shape;116;p4"/>
            <p:cNvCxnSpPr/>
            <p:nvPr/>
          </p:nvCxnSpPr>
          <p:spPr>
            <a:xfrm>
              <a:off x="6657407" y="5433312"/>
              <a:ext cx="806231" cy="0"/>
            </a:xfrm>
            <a:prstGeom prst="straightConnector1">
              <a:avLst/>
            </a:prstGeom>
            <a:noFill/>
            <a:ln>
              <a:noFill/>
            </a:ln>
          </p:spPr>
        </p:cxnSp>
        <p:cxnSp>
          <p:nvCxnSpPr>
            <p:cNvPr id="117" name="Google Shape;117;p4"/>
            <p:cNvCxnSpPr/>
            <p:nvPr/>
          </p:nvCxnSpPr>
          <p:spPr>
            <a:xfrm>
              <a:off x="8022081" y="5433312"/>
              <a:ext cx="806231" cy="0"/>
            </a:xfrm>
            <a:prstGeom prst="straightConnector1">
              <a:avLst/>
            </a:prstGeom>
            <a:noFill/>
            <a:ln>
              <a:noFill/>
            </a:ln>
          </p:spPr>
        </p:cxnSp>
        <p:sp>
          <p:nvSpPr>
            <p:cNvPr id="118" name="Google Shape;118;p4"/>
            <p:cNvSpPr/>
            <p:nvPr/>
          </p:nvSpPr>
          <p:spPr>
            <a:xfrm>
              <a:off x="2855548" y="1155926"/>
              <a:ext cx="3642831" cy="1235320"/>
            </a:xfrm>
            <a:prstGeom prst="roundRect">
              <a:avLst>
                <a:gd name="adj" fmla="val 16667"/>
              </a:avLst>
            </a:prstGeom>
            <a:solidFill>
              <a:srgbClr val="6698C2"/>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9" name="Google Shape;119;p4"/>
            <p:cNvSpPr txBox="1"/>
            <p:nvPr/>
          </p:nvSpPr>
          <p:spPr>
            <a:xfrm>
              <a:off x="2886983" y="1181816"/>
              <a:ext cx="3574413" cy="1152101"/>
            </a:xfrm>
            <a:prstGeom prst="rect">
              <a:avLst/>
            </a:prstGeom>
            <a:noFill/>
            <a:ln>
              <a:noFill/>
            </a:ln>
          </p:spPr>
          <p:txBody>
            <a:bodyPr spcFirstLastPara="1" wrap="square" lIns="27425" tIns="45700" rIns="27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sng">
                  <a:solidFill>
                    <a:srgbClr val="FFFFFF"/>
                  </a:solidFill>
                  <a:latin typeface="Arial"/>
                  <a:ea typeface="Arial"/>
                  <a:cs typeface="Arial"/>
                  <a:sym typeface="Arial"/>
                </a:rPr>
                <a:t>Organization and Culture</a:t>
              </a:r>
              <a:endParaRPr/>
            </a:p>
            <a:p>
              <a:pPr marL="0" marR="0" lvl="0" indent="0" algn="ctr" rtl="0">
                <a:lnSpc>
                  <a:spcPct val="100000"/>
                </a:lnSpc>
                <a:spcBef>
                  <a:spcPts val="400"/>
                </a:spcBef>
                <a:spcAft>
                  <a:spcPts val="0"/>
                </a:spcAft>
                <a:buClr>
                  <a:srgbClr val="FFFFFF"/>
                </a:buClr>
                <a:buSzPts val="900"/>
                <a:buFont typeface="Arial"/>
                <a:buNone/>
              </a:pPr>
              <a:r>
                <a:rPr lang="en-US" sz="900" b="0" i="0" u="none">
                  <a:solidFill>
                    <a:srgbClr val="FFFFFF"/>
                  </a:solidFill>
                  <a:latin typeface="Arial"/>
                  <a:ea typeface="Arial"/>
                  <a:cs typeface="Arial"/>
                  <a:sym typeface="Arial"/>
                </a:rPr>
                <a:t>Evolving our organization and culture requires attracting and retaining high quality people for the long term.  It also requires creating an environment that promotes entrepreneurship, rewards high performance and motivates us to reach our full potential</a:t>
              </a:r>
              <a:endParaRPr/>
            </a:p>
          </p:txBody>
        </p:sp>
        <p:cxnSp>
          <p:nvCxnSpPr>
            <p:cNvPr id="120" name="Google Shape;120;p4"/>
            <p:cNvCxnSpPr/>
            <p:nvPr/>
          </p:nvCxnSpPr>
          <p:spPr>
            <a:xfrm rot="10800000">
              <a:off x="2886075" y="1757363"/>
              <a:ext cx="1588" cy="1587"/>
            </a:xfrm>
            <a:prstGeom prst="straightConnector1">
              <a:avLst/>
            </a:prstGeom>
            <a:noFill/>
            <a:ln w="9525" cap="flat" cmpd="sng">
              <a:solidFill>
                <a:srgbClr val="000000"/>
              </a:solidFill>
              <a:prstDash val="solid"/>
              <a:miter lim="800000"/>
              <a:headEnd type="none" w="med" len="med"/>
              <a:tailEnd type="none" w="med" len="med"/>
            </a:ln>
          </p:spPr>
        </p:cxnSp>
        <p:sp>
          <p:nvSpPr>
            <p:cNvPr id="121" name="Google Shape;121;p4"/>
            <p:cNvSpPr txBox="1"/>
            <p:nvPr/>
          </p:nvSpPr>
          <p:spPr>
            <a:xfrm>
              <a:off x="1426152" y="2979317"/>
              <a:ext cx="534406" cy="3014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F81AA"/>
                </a:buClr>
                <a:buSzPts val="1000"/>
                <a:buFont typeface="Arial"/>
                <a:buNone/>
              </a:pPr>
              <a:r>
                <a:rPr lang="en-US" sz="1000" b="1" i="0" u="none">
                  <a:solidFill>
                    <a:srgbClr val="5F81AA"/>
                  </a:solidFill>
                  <a:latin typeface="Arial"/>
                  <a:ea typeface="Arial"/>
                  <a:cs typeface="Arial"/>
                  <a:sym typeface="Arial"/>
                </a:rPr>
                <a:t>I am</a:t>
              </a:r>
              <a:endParaRPr/>
            </a:p>
          </p:txBody>
        </p:sp>
        <p:sp>
          <p:nvSpPr>
            <p:cNvPr id="122" name="Google Shape;122;p4"/>
            <p:cNvSpPr txBox="1"/>
            <p:nvPr/>
          </p:nvSpPr>
          <p:spPr>
            <a:xfrm>
              <a:off x="7334197" y="2944180"/>
              <a:ext cx="743360" cy="30143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F81AA"/>
                </a:buClr>
                <a:buSzPts val="1000"/>
                <a:buFont typeface="Arial"/>
                <a:buNone/>
              </a:pPr>
              <a:r>
                <a:rPr lang="en-US" sz="1000" b="1" i="0" u="none">
                  <a:solidFill>
                    <a:srgbClr val="5F81AA"/>
                  </a:solidFill>
                  <a:latin typeface="Arial"/>
                  <a:ea typeface="Arial"/>
                  <a:cs typeface="Arial"/>
                  <a:sym typeface="Arial"/>
                </a:rPr>
                <a:t>We are</a:t>
              </a:r>
              <a:endParaRPr/>
            </a:p>
          </p:txBody>
        </p:sp>
        <p:sp>
          <p:nvSpPr>
            <p:cNvPr id="123" name="Google Shape;123;p4"/>
            <p:cNvSpPr/>
            <p:nvPr/>
          </p:nvSpPr>
          <p:spPr>
            <a:xfrm>
              <a:off x="2907324" y="297859"/>
              <a:ext cx="3548524" cy="806287"/>
            </a:xfrm>
            <a:prstGeom prst="roundRect">
              <a:avLst>
                <a:gd name="adj" fmla="val 16667"/>
              </a:avLst>
            </a:prstGeom>
            <a:solidFill>
              <a:srgbClr val="5F7DA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4" name="Google Shape;124;p4"/>
            <p:cNvSpPr txBox="1"/>
            <p:nvPr/>
          </p:nvSpPr>
          <p:spPr>
            <a:xfrm>
              <a:off x="2960949" y="257175"/>
              <a:ext cx="3439425" cy="822929"/>
            </a:xfrm>
            <a:prstGeom prst="rect">
              <a:avLst/>
            </a:prstGeom>
            <a:noFill/>
            <a:ln>
              <a:noFill/>
            </a:ln>
          </p:spPr>
          <p:txBody>
            <a:bodyPr spcFirstLastPara="1" wrap="square" lIns="27425" tIns="45700" rIns="27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sng">
                  <a:solidFill>
                    <a:srgbClr val="FFFFFF"/>
                  </a:solidFill>
                  <a:latin typeface="Arial"/>
                  <a:ea typeface="Arial"/>
                  <a:cs typeface="Arial"/>
                  <a:sym typeface="Arial"/>
                </a:rPr>
                <a:t>VISION</a:t>
              </a:r>
              <a:r>
                <a:rPr lang="en-US" sz="700" b="1" i="0" u="none">
                  <a:solidFill>
                    <a:srgbClr val="FFFFFF"/>
                  </a:solidFill>
                  <a:latin typeface="Arial"/>
                  <a:ea typeface="Arial"/>
                  <a:cs typeface="Arial"/>
                  <a:sym typeface="Arial"/>
                </a:rPr>
                <a:t/>
              </a:r>
              <a:br>
                <a:rPr lang="en-US" sz="700" b="1" i="0" u="none">
                  <a:solidFill>
                    <a:srgbClr val="FFFFFF"/>
                  </a:solidFill>
                  <a:latin typeface="Arial"/>
                  <a:ea typeface="Arial"/>
                  <a:cs typeface="Arial"/>
                  <a:sym typeface="Arial"/>
                </a:rPr>
              </a:br>
              <a:r>
                <a:rPr lang="en-US" sz="900" b="0" i="0" u="none">
                  <a:solidFill>
                    <a:srgbClr val="FFFFFF"/>
                  </a:solidFill>
                  <a:latin typeface="Arial"/>
                  <a:ea typeface="Arial"/>
                  <a:cs typeface="Arial"/>
                  <a:sym typeface="Arial"/>
                </a:rPr>
                <a:t>We lead in the creation and delivery of innovative workforce solutions and services that enable our clients to win in the changing world of work</a:t>
              </a:r>
              <a:endParaRPr/>
            </a:p>
          </p:txBody>
        </p:sp>
        <p:sp>
          <p:nvSpPr>
            <p:cNvPr id="125" name="Google Shape;125;p4"/>
            <p:cNvSpPr/>
            <p:nvPr/>
          </p:nvSpPr>
          <p:spPr>
            <a:xfrm>
              <a:off x="4055648" y="2470764"/>
              <a:ext cx="1100247" cy="334720"/>
            </a:xfrm>
            <a:custGeom>
              <a:avLst/>
              <a:gdLst/>
              <a:ahLst/>
              <a:cxnLst/>
              <a:rect l="l" t="t" r="r" b="b"/>
              <a:pathLst>
                <a:path w="1846" h="347" extrusionOk="0">
                  <a:moveTo>
                    <a:pt x="0" y="347"/>
                  </a:moveTo>
                  <a:lnTo>
                    <a:pt x="0" y="0"/>
                  </a:lnTo>
                  <a:lnTo>
                    <a:pt x="1846" y="0"/>
                  </a:lnTo>
                  <a:lnTo>
                    <a:pt x="1846" y="320"/>
                  </a:lnTo>
                </a:path>
              </a:pathLst>
            </a:custGeom>
            <a:noFill/>
            <a:ln w="25400" cap="flat" cmpd="sng">
              <a:solidFill>
                <a:srgbClr val="969696"/>
              </a:solidFill>
              <a:prstDash val="solid"/>
              <a:round/>
              <a:headEnd type="none" w="med" len="med"/>
              <a:tailEnd type="none" w="med" len="med"/>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126" name="Google Shape;126;p4"/>
            <p:cNvCxnSpPr/>
            <p:nvPr/>
          </p:nvCxnSpPr>
          <p:spPr>
            <a:xfrm>
              <a:off x="3584575" y="3316288"/>
              <a:ext cx="0" cy="0"/>
            </a:xfrm>
            <a:prstGeom prst="straightConnector1">
              <a:avLst/>
            </a:prstGeom>
            <a:noFill/>
            <a:ln w="9525" cap="flat" cmpd="sng">
              <a:solidFill>
                <a:srgbClr val="000000"/>
              </a:solidFill>
              <a:prstDash val="solid"/>
              <a:miter lim="800000"/>
              <a:headEnd type="none" w="med" len="med"/>
              <a:tailEnd type="none" w="med" len="med"/>
            </a:ln>
          </p:spPr>
        </p:cxnSp>
        <p:cxnSp>
          <p:nvCxnSpPr>
            <p:cNvPr id="127" name="Google Shape;127;p4"/>
            <p:cNvCxnSpPr/>
            <p:nvPr/>
          </p:nvCxnSpPr>
          <p:spPr>
            <a:xfrm rot="-5400000">
              <a:off x="2607469" y="1670844"/>
              <a:ext cx="1588" cy="3930650"/>
            </a:xfrm>
            <a:prstGeom prst="bentConnector3">
              <a:avLst>
                <a:gd name="adj1" fmla="val 6838857"/>
              </a:avLst>
            </a:prstGeom>
            <a:noFill/>
            <a:ln w="25400" cap="flat" cmpd="sng">
              <a:solidFill>
                <a:srgbClr val="000000"/>
              </a:solidFill>
              <a:prstDash val="solid"/>
              <a:miter lim="800000"/>
              <a:headEnd type="none" w="med" len="med"/>
              <a:tailEnd type="none" w="med" len="med"/>
            </a:ln>
          </p:spPr>
        </p:cxnSp>
        <p:sp>
          <p:nvSpPr>
            <p:cNvPr id="128" name="Google Shape;128;p4"/>
            <p:cNvSpPr/>
            <p:nvPr/>
          </p:nvSpPr>
          <p:spPr>
            <a:xfrm>
              <a:off x="3242020" y="5705157"/>
              <a:ext cx="2851394" cy="573277"/>
            </a:xfrm>
            <a:prstGeom prst="roundRect">
              <a:avLst>
                <a:gd name="adj" fmla="val 16667"/>
              </a:avLst>
            </a:prstGeom>
            <a:solidFill>
              <a:srgbClr val="5F7DAA"/>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29" name="Google Shape;129;p4"/>
            <p:cNvSpPr txBox="1"/>
            <p:nvPr/>
          </p:nvSpPr>
          <p:spPr>
            <a:xfrm>
              <a:off x="3408444" y="5743991"/>
              <a:ext cx="2513000" cy="49560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Great People Processes</a:t>
              </a:r>
              <a:br>
                <a:rPr lang="en-US" sz="1000" b="1" i="0" u="none">
                  <a:solidFill>
                    <a:srgbClr val="FFFFFF"/>
                  </a:solidFill>
                  <a:latin typeface="Arial"/>
                  <a:ea typeface="Arial"/>
                  <a:cs typeface="Arial"/>
                  <a:sym typeface="Arial"/>
                </a:rPr>
              </a:br>
              <a:r>
                <a:rPr lang="en-US" sz="1000" b="1" i="0" u="none">
                  <a:solidFill>
                    <a:srgbClr val="FFFFFF"/>
                  </a:solidFill>
                  <a:latin typeface="Arial"/>
                  <a:ea typeface="Arial"/>
                  <a:cs typeface="Arial"/>
                  <a:sym typeface="Arial"/>
                </a:rPr>
                <a:t> Great Leadership</a:t>
              </a:r>
              <a:endParaRPr/>
            </a:p>
          </p:txBody>
        </p:sp>
        <p:cxnSp>
          <p:nvCxnSpPr>
            <p:cNvPr id="130" name="Google Shape;130;p4"/>
            <p:cNvCxnSpPr/>
            <p:nvPr/>
          </p:nvCxnSpPr>
          <p:spPr>
            <a:xfrm rot="-5400000" flipH="1">
              <a:off x="7211219" y="2323306"/>
              <a:ext cx="1587" cy="2609850"/>
            </a:xfrm>
            <a:prstGeom prst="bentConnector3">
              <a:avLst>
                <a:gd name="adj1" fmla="val -6941003"/>
              </a:avLst>
            </a:prstGeom>
            <a:noFill/>
            <a:ln w="25400" cap="flat" cmpd="sng">
              <a:solidFill>
                <a:srgbClr val="000000"/>
              </a:solidFill>
              <a:prstDash val="solid"/>
              <a:miter lim="800000"/>
              <a:headEnd type="none" w="med" len="med"/>
              <a:tailEnd type="none" w="med" len="med"/>
            </a:ln>
          </p:spPr>
        </p:cxnSp>
        <p:cxnSp>
          <p:nvCxnSpPr>
            <p:cNvPr id="131" name="Google Shape;131;p4"/>
            <p:cNvCxnSpPr/>
            <p:nvPr/>
          </p:nvCxnSpPr>
          <p:spPr>
            <a:xfrm rot="-5400000" flipH="1">
              <a:off x="2556669" y="2904331"/>
              <a:ext cx="120650" cy="1347788"/>
            </a:xfrm>
            <a:prstGeom prst="bentConnector4">
              <a:avLst>
                <a:gd name="adj1" fmla="val -80663"/>
                <a:gd name="adj2" fmla="val -7278"/>
              </a:avLst>
            </a:prstGeom>
            <a:noFill/>
            <a:ln w="25400" cap="flat" cmpd="sng">
              <a:solidFill>
                <a:srgbClr val="000000"/>
              </a:solidFill>
              <a:prstDash val="solid"/>
              <a:miter lim="800000"/>
              <a:headEnd type="none" w="med" len="med"/>
              <a:tailEnd type="none" w="med" len="med"/>
            </a:ln>
          </p:spPr>
        </p:cxnSp>
        <p:cxnSp>
          <p:nvCxnSpPr>
            <p:cNvPr id="132" name="Google Shape;132;p4"/>
            <p:cNvCxnSpPr/>
            <p:nvPr/>
          </p:nvCxnSpPr>
          <p:spPr>
            <a:xfrm>
              <a:off x="7214001" y="3382460"/>
              <a:ext cx="0" cy="257049"/>
            </a:xfrm>
            <a:prstGeom prst="straightConnector1">
              <a:avLst/>
            </a:prstGeom>
            <a:noFill/>
            <a:ln w="28575" cap="flat" cmpd="sng">
              <a:solidFill>
                <a:srgbClr val="000000"/>
              </a:solidFill>
              <a:prstDash val="solid"/>
              <a:miter lim="800000"/>
              <a:headEnd type="none" w="med" len="med"/>
              <a:tailEnd type="none" w="med" len="med"/>
            </a:ln>
          </p:spPr>
        </p:cxnSp>
        <p:sp>
          <p:nvSpPr>
            <p:cNvPr id="133" name="Google Shape;133;p4"/>
            <p:cNvSpPr/>
            <p:nvPr/>
          </p:nvSpPr>
          <p:spPr>
            <a:xfrm>
              <a:off x="3229077" y="6346857"/>
              <a:ext cx="2862489" cy="369856"/>
            </a:xfrm>
            <a:prstGeom prst="roundRect">
              <a:avLst>
                <a:gd name="adj" fmla="val 16667"/>
              </a:avLst>
            </a:prstGeom>
            <a:solidFill>
              <a:srgbClr val="7EA190"/>
            </a:solidFill>
            <a:ln w="9525" cap="flat" cmpd="sng">
              <a:solidFill>
                <a:srgbClr val="63877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4"/>
            <p:cNvSpPr txBox="1"/>
            <p:nvPr/>
          </p:nvSpPr>
          <p:spPr>
            <a:xfrm>
              <a:off x="3290098" y="6374597"/>
              <a:ext cx="2692367" cy="299584"/>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Great Results</a:t>
              </a:r>
              <a:endParaRPr/>
            </a:p>
          </p:txBody>
        </p:sp>
        <p:sp>
          <p:nvSpPr>
            <p:cNvPr id="135" name="Google Shape;135;p4"/>
            <p:cNvSpPr/>
            <p:nvPr/>
          </p:nvSpPr>
          <p:spPr>
            <a:xfrm>
              <a:off x="496029" y="1202157"/>
              <a:ext cx="956012" cy="695330"/>
            </a:xfrm>
            <a:prstGeom prst="roundRect">
              <a:avLst>
                <a:gd name="adj" fmla="val 16667"/>
              </a:avLst>
            </a:prstGeom>
            <a:gradFill>
              <a:gsLst>
                <a:gs pos="0">
                  <a:srgbClr val="94B7D4"/>
                </a:gs>
                <a:gs pos="35000">
                  <a:srgbClr val="A8C4DC"/>
                </a:gs>
                <a:gs pos="100000">
                  <a:srgbClr val="C3D7E7"/>
                </a:gs>
              </a:gsLst>
              <a:lin ang="16200000" scaled="0"/>
            </a:gradFill>
            <a:ln w="9525" cap="flat" cmpd="sng">
              <a:solidFill>
                <a:srgbClr val="5F7DA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Revenue</a:t>
              </a:r>
              <a:endParaRPr/>
            </a:p>
          </p:txBody>
        </p:sp>
        <p:sp>
          <p:nvSpPr>
            <p:cNvPr id="136" name="Google Shape;136;p4"/>
            <p:cNvSpPr/>
            <p:nvPr/>
          </p:nvSpPr>
          <p:spPr>
            <a:xfrm>
              <a:off x="1705375" y="1194760"/>
              <a:ext cx="956012" cy="695330"/>
            </a:xfrm>
            <a:prstGeom prst="roundRect">
              <a:avLst>
                <a:gd name="adj" fmla="val 16667"/>
              </a:avLst>
            </a:prstGeom>
            <a:gradFill>
              <a:gsLst>
                <a:gs pos="0">
                  <a:srgbClr val="94B7D4"/>
                </a:gs>
                <a:gs pos="35000">
                  <a:srgbClr val="A8C4DC"/>
                </a:gs>
                <a:gs pos="100000">
                  <a:srgbClr val="C3D7E7"/>
                </a:gs>
              </a:gsLst>
              <a:lin ang="16200000" scaled="0"/>
            </a:gradFill>
            <a:ln w="9525" cap="flat" cmpd="sng">
              <a:solidFill>
                <a:srgbClr val="5F7DA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Efficiency</a:t>
              </a:r>
              <a:endParaRPr/>
            </a:p>
          </p:txBody>
        </p:sp>
        <p:sp>
          <p:nvSpPr>
            <p:cNvPr id="137" name="Google Shape;137;p4"/>
            <p:cNvSpPr/>
            <p:nvPr/>
          </p:nvSpPr>
          <p:spPr>
            <a:xfrm>
              <a:off x="6735071" y="1194760"/>
              <a:ext cx="954163" cy="695330"/>
            </a:xfrm>
            <a:prstGeom prst="roundRect">
              <a:avLst>
                <a:gd name="adj" fmla="val 16667"/>
              </a:avLst>
            </a:prstGeom>
            <a:gradFill>
              <a:gsLst>
                <a:gs pos="0">
                  <a:srgbClr val="94B7D4"/>
                </a:gs>
                <a:gs pos="35000">
                  <a:srgbClr val="A8C4DC"/>
                </a:gs>
                <a:gs pos="100000">
                  <a:srgbClr val="C3D7E7"/>
                </a:gs>
              </a:gsLst>
              <a:lin ang="16200000" scaled="0"/>
            </a:gradFill>
            <a:ln w="9525" cap="flat" cmpd="sng">
              <a:solidFill>
                <a:srgbClr val="5F7DA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Innovation</a:t>
              </a:r>
              <a:endParaRPr/>
            </a:p>
          </p:txBody>
        </p:sp>
        <p:sp>
          <p:nvSpPr>
            <p:cNvPr id="138" name="Google Shape;138;p4"/>
            <p:cNvSpPr/>
            <p:nvPr/>
          </p:nvSpPr>
          <p:spPr>
            <a:xfrm>
              <a:off x="7796485" y="1192911"/>
              <a:ext cx="956012" cy="695330"/>
            </a:xfrm>
            <a:prstGeom prst="roundRect">
              <a:avLst>
                <a:gd name="adj" fmla="val 16667"/>
              </a:avLst>
            </a:prstGeom>
            <a:gradFill>
              <a:gsLst>
                <a:gs pos="0">
                  <a:srgbClr val="94B7D4"/>
                </a:gs>
                <a:gs pos="35000">
                  <a:srgbClr val="A8C4DC"/>
                </a:gs>
                <a:gs pos="100000">
                  <a:srgbClr val="C3D7E7"/>
                </a:gs>
              </a:gsLst>
              <a:lin ang="16200000" scaled="0"/>
            </a:gradFill>
            <a:ln w="9525" cap="flat" cmpd="sng">
              <a:solidFill>
                <a:srgbClr val="5F7DA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Thought</a:t>
              </a:r>
              <a:br>
                <a:rPr lang="en-US" sz="1000" b="1" i="0" u="none">
                  <a:solidFill>
                    <a:srgbClr val="FFFFFF"/>
                  </a:solidFill>
                  <a:latin typeface="Arial"/>
                  <a:ea typeface="Arial"/>
                  <a:cs typeface="Arial"/>
                  <a:sym typeface="Arial"/>
                </a:rPr>
              </a:br>
              <a:r>
                <a:rPr lang="en-US" sz="1000" b="1" i="0" u="none">
                  <a:solidFill>
                    <a:srgbClr val="FFFFFF"/>
                  </a:solidFill>
                  <a:latin typeface="Arial"/>
                  <a:ea typeface="Arial"/>
                  <a:cs typeface="Arial"/>
                  <a:sym typeface="Arial"/>
                </a:rPr>
                <a:t>Leadership</a:t>
              </a:r>
              <a:endParaRPr/>
            </a:p>
          </p:txBody>
        </p:sp>
        <p:sp>
          <p:nvSpPr>
            <p:cNvPr id="139" name="Google Shape;139;p4"/>
            <p:cNvSpPr/>
            <p:nvPr/>
          </p:nvSpPr>
          <p:spPr>
            <a:xfrm>
              <a:off x="3571170" y="2552132"/>
              <a:ext cx="957861" cy="693481"/>
            </a:xfrm>
            <a:prstGeom prst="roundRect">
              <a:avLst>
                <a:gd name="adj" fmla="val 16667"/>
              </a:avLst>
            </a:prstGeom>
            <a:solidFill>
              <a:srgbClr val="7EA190"/>
            </a:solidFill>
            <a:ln w="9525" cap="flat" cmpd="sng">
              <a:solidFill>
                <a:srgbClr val="63877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Great </a:t>
              </a:r>
              <a:br>
                <a:rPr lang="en-US" sz="1000" b="1" i="0" u="none">
                  <a:solidFill>
                    <a:srgbClr val="FFFFFF"/>
                  </a:solidFill>
                  <a:latin typeface="Arial"/>
                  <a:ea typeface="Arial"/>
                  <a:cs typeface="Arial"/>
                  <a:sym typeface="Arial"/>
                </a:rPr>
              </a:br>
              <a:r>
                <a:rPr lang="en-US" sz="1000" b="1" i="0" u="none">
                  <a:solidFill>
                    <a:srgbClr val="FFFFFF"/>
                  </a:solidFill>
                  <a:latin typeface="Arial"/>
                  <a:ea typeface="Arial"/>
                  <a:cs typeface="Arial"/>
                  <a:sym typeface="Arial"/>
                </a:rPr>
                <a:t>People</a:t>
              </a:r>
              <a:endParaRPr/>
            </a:p>
          </p:txBody>
        </p:sp>
        <p:sp>
          <p:nvSpPr>
            <p:cNvPr id="140" name="Google Shape;140;p4"/>
            <p:cNvSpPr/>
            <p:nvPr/>
          </p:nvSpPr>
          <p:spPr>
            <a:xfrm>
              <a:off x="4684360" y="2552132"/>
              <a:ext cx="956013" cy="693481"/>
            </a:xfrm>
            <a:prstGeom prst="roundRect">
              <a:avLst>
                <a:gd name="adj" fmla="val 16667"/>
              </a:avLst>
            </a:prstGeom>
            <a:solidFill>
              <a:srgbClr val="7EA190"/>
            </a:solidFill>
            <a:ln w="9525" cap="flat" cmpd="sng">
              <a:solidFill>
                <a:srgbClr val="63877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Great</a:t>
              </a:r>
              <a:br>
                <a:rPr lang="en-US" sz="1000" b="1" i="0" u="none">
                  <a:solidFill>
                    <a:srgbClr val="FFFFFF"/>
                  </a:solidFill>
                  <a:latin typeface="Arial"/>
                  <a:ea typeface="Arial"/>
                  <a:cs typeface="Arial"/>
                  <a:sym typeface="Arial"/>
                </a:rPr>
              </a:br>
              <a:r>
                <a:rPr lang="en-US" sz="1000" b="1" i="0" u="none">
                  <a:solidFill>
                    <a:srgbClr val="FFFFFF"/>
                  </a:solidFill>
                  <a:latin typeface="Arial"/>
                  <a:ea typeface="Arial"/>
                  <a:cs typeface="Arial"/>
                  <a:sym typeface="Arial"/>
                </a:rPr>
                <a:t>Place</a:t>
              </a:r>
              <a:endParaRPr/>
            </a:p>
          </p:txBody>
        </p:sp>
        <p:sp>
          <p:nvSpPr>
            <p:cNvPr id="141" name="Google Shape;141;p4"/>
            <p:cNvSpPr/>
            <p:nvPr/>
          </p:nvSpPr>
          <p:spPr>
            <a:xfrm>
              <a:off x="120650" y="3517457"/>
              <a:ext cx="1172363" cy="275543"/>
            </a:xfrm>
            <a:prstGeom prst="roundRect">
              <a:avLst>
                <a:gd name="adj" fmla="val 16667"/>
              </a:avLst>
            </a:prstGeom>
            <a:solidFill>
              <a:srgbClr val="C8504F"/>
            </a:solidFill>
            <a:ln w="12700" cap="flat" cmpd="sng">
              <a:solidFill>
                <a:srgbClr val="9F333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Attract</a:t>
              </a:r>
              <a:endParaRPr/>
            </a:p>
          </p:txBody>
        </p:sp>
        <p:sp>
          <p:nvSpPr>
            <p:cNvPr id="142" name="Google Shape;142;p4"/>
            <p:cNvSpPr/>
            <p:nvPr/>
          </p:nvSpPr>
          <p:spPr>
            <a:xfrm>
              <a:off x="1359583" y="3517457"/>
              <a:ext cx="1168665" cy="275543"/>
            </a:xfrm>
            <a:prstGeom prst="roundRect">
              <a:avLst>
                <a:gd name="adj" fmla="val 16667"/>
              </a:avLst>
            </a:prstGeom>
            <a:solidFill>
              <a:srgbClr val="C8504F"/>
            </a:solidFill>
            <a:ln w="12700" cap="flat" cmpd="sng">
              <a:solidFill>
                <a:srgbClr val="9F333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Connect</a:t>
              </a:r>
              <a:endParaRPr/>
            </a:p>
          </p:txBody>
        </p:sp>
        <p:sp>
          <p:nvSpPr>
            <p:cNvPr id="143" name="Google Shape;143;p4"/>
            <p:cNvSpPr/>
            <p:nvPr/>
          </p:nvSpPr>
          <p:spPr>
            <a:xfrm>
              <a:off x="2594817" y="3604374"/>
              <a:ext cx="1279614" cy="1997223"/>
            </a:xfrm>
            <a:prstGeom prst="roundRect">
              <a:avLst>
                <a:gd name="adj" fmla="val 2545"/>
              </a:avLst>
            </a:prstGeom>
            <a:solidFill>
              <a:srgbClr val="FFFFFF"/>
            </a:solidFill>
            <a:ln w="9525" cap="flat" cmpd="sng">
              <a:solidFill>
                <a:srgbClr val="C64B4A"/>
              </a:solidFill>
              <a:prstDash val="solid"/>
              <a:miter lim="800000"/>
              <a:headEnd type="none" w="sm" len="sm"/>
              <a:tailEnd type="none" w="sm" len="sm"/>
            </a:ln>
            <a:effectLst>
              <a:outerShdw blurRad="63500" dist="20000" dir="5400000">
                <a:srgbClr val="000000">
                  <a:alpha val="37647"/>
                </a:srgbClr>
              </a:outerShdw>
            </a:effectLst>
          </p:spPr>
          <p:txBody>
            <a:bodyPr spcFirstLastPara="1" wrap="square" lIns="45700" tIns="45700" rIns="91425" bIns="45700" anchor="t" anchorCtr="0">
              <a:noAutofit/>
            </a:bodyPr>
            <a:lstStyle/>
            <a:p>
              <a:pPr marL="0" marR="0" lvl="0" indent="0" algn="l" rtl="0">
                <a:lnSpc>
                  <a:spcPct val="100000"/>
                </a:lnSpc>
                <a:spcBef>
                  <a:spcPts val="0"/>
                </a:spcBef>
                <a:spcAft>
                  <a:spcPts val="0"/>
                </a:spcAft>
                <a:buClr>
                  <a:schemeClr val="dk1"/>
                </a:buClr>
                <a:buSzPts val="800"/>
                <a:buFont typeface="Arial"/>
                <a:buNone/>
              </a:pPr>
              <a:endParaRPr sz="800" b="1" i="0" u="none">
                <a:solidFill>
                  <a:srgbClr val="C8504F"/>
                </a:solidFill>
                <a:latin typeface="Arial"/>
                <a:ea typeface="Arial"/>
                <a:cs typeface="Arial"/>
                <a:sym typeface="Arial"/>
              </a:endParaRPr>
            </a:p>
            <a:p>
              <a:pPr marL="0" marR="0" lvl="0" indent="0" algn="l" rtl="0">
                <a:lnSpc>
                  <a:spcPct val="100000"/>
                </a:lnSpc>
                <a:spcBef>
                  <a:spcPts val="0"/>
                </a:spcBef>
                <a:spcAft>
                  <a:spcPts val="0"/>
                </a:spcAft>
                <a:buClr>
                  <a:srgbClr val="C8504F"/>
                </a:buClr>
                <a:buSzPts val="900"/>
                <a:buFont typeface="Arial"/>
                <a:buNone/>
              </a:pPr>
              <a:r>
                <a:rPr lang="en-US" sz="900" b="1" i="0" u="none">
                  <a:solidFill>
                    <a:srgbClr val="C8504F"/>
                  </a:solidFill>
                  <a:latin typeface="Arial"/>
                  <a:ea typeface="Arial"/>
                  <a:cs typeface="Arial"/>
                  <a:sym typeface="Arial"/>
                </a:rPr>
                <a:t>Challenged </a:t>
              </a:r>
              <a:r>
                <a:rPr lang="en-US" sz="800" b="0" i="0" u="none">
                  <a:solidFill>
                    <a:srgbClr val="000000"/>
                  </a:solidFill>
                  <a:latin typeface="Arial"/>
                  <a:ea typeface="Arial"/>
                  <a:cs typeface="Arial"/>
                  <a:sym typeface="Arial"/>
                </a:rPr>
                <a:t>and motivated to reach my fullest potential through the assignments, training and coaching I seek and receive</a:t>
              </a:r>
              <a:endParaRPr/>
            </a:p>
            <a:p>
              <a:pPr marL="0" marR="0" lvl="0" indent="0" algn="l" rtl="0">
                <a:lnSpc>
                  <a:spcPct val="100000"/>
                </a:lnSpc>
                <a:spcBef>
                  <a:spcPts val="0"/>
                </a:spcBef>
                <a:spcAft>
                  <a:spcPts val="0"/>
                </a:spcAft>
                <a:buNone/>
              </a:pPr>
              <a:endParaRPr sz="800" b="0" i="0" u="none">
                <a:solidFill>
                  <a:srgbClr val="000000"/>
                </a:solidFill>
                <a:latin typeface="Arial"/>
                <a:ea typeface="Arial"/>
                <a:cs typeface="Arial"/>
                <a:sym typeface="Arial"/>
              </a:endParaRPr>
            </a:p>
          </p:txBody>
        </p:sp>
        <p:sp>
          <p:nvSpPr>
            <p:cNvPr id="144" name="Google Shape;144;p4"/>
            <p:cNvSpPr/>
            <p:nvPr/>
          </p:nvSpPr>
          <p:spPr>
            <a:xfrm>
              <a:off x="2594817" y="3517457"/>
              <a:ext cx="1279614" cy="275543"/>
            </a:xfrm>
            <a:prstGeom prst="roundRect">
              <a:avLst>
                <a:gd name="adj" fmla="val 16667"/>
              </a:avLst>
            </a:prstGeom>
            <a:solidFill>
              <a:srgbClr val="C8504F"/>
            </a:solidFill>
            <a:ln w="12700" cap="flat" cmpd="sng">
              <a:solidFill>
                <a:srgbClr val="9F333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Develop</a:t>
              </a:r>
              <a:endParaRPr/>
            </a:p>
          </p:txBody>
        </p:sp>
        <p:sp>
          <p:nvSpPr>
            <p:cNvPr id="145" name="Google Shape;145;p4"/>
            <p:cNvSpPr/>
            <p:nvPr/>
          </p:nvSpPr>
          <p:spPr>
            <a:xfrm>
              <a:off x="3941000" y="3517457"/>
              <a:ext cx="1281464" cy="275543"/>
            </a:xfrm>
            <a:prstGeom prst="roundRect">
              <a:avLst>
                <a:gd name="adj" fmla="val 16667"/>
              </a:avLst>
            </a:prstGeom>
            <a:solidFill>
              <a:srgbClr val="C8504F"/>
            </a:solidFill>
            <a:ln w="12700" cap="flat" cmpd="sng">
              <a:solidFill>
                <a:srgbClr val="9F3332"/>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Reward</a:t>
              </a:r>
              <a:endParaRPr/>
            </a:p>
          </p:txBody>
        </p:sp>
        <p:sp>
          <p:nvSpPr>
            <p:cNvPr id="146" name="Google Shape;146;p4"/>
            <p:cNvSpPr/>
            <p:nvPr/>
          </p:nvSpPr>
          <p:spPr>
            <a:xfrm>
              <a:off x="5287184" y="3517457"/>
              <a:ext cx="1281464" cy="275543"/>
            </a:xfrm>
            <a:prstGeom prst="roundRect">
              <a:avLst>
                <a:gd name="adj" fmla="val 16667"/>
              </a:avLst>
            </a:prstGeom>
            <a:solidFill>
              <a:srgbClr val="C07015"/>
            </a:solidFill>
            <a:ln w="9525" cap="flat" cmpd="sng">
              <a:solidFill>
                <a:srgbClr val="90541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Lead</a:t>
              </a:r>
              <a:endParaRPr/>
            </a:p>
          </p:txBody>
        </p:sp>
        <p:sp>
          <p:nvSpPr>
            <p:cNvPr id="147" name="Google Shape;147;p4"/>
            <p:cNvSpPr/>
            <p:nvPr/>
          </p:nvSpPr>
          <p:spPr>
            <a:xfrm>
              <a:off x="6635217" y="3517457"/>
              <a:ext cx="1174212" cy="275543"/>
            </a:xfrm>
            <a:prstGeom prst="roundRect">
              <a:avLst>
                <a:gd name="adj" fmla="val 16667"/>
              </a:avLst>
            </a:prstGeom>
            <a:solidFill>
              <a:srgbClr val="C07015"/>
            </a:solidFill>
            <a:ln w="9525" cap="flat" cmpd="sng">
              <a:solidFill>
                <a:srgbClr val="90541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Live</a:t>
              </a:r>
              <a:endParaRPr/>
            </a:p>
          </p:txBody>
        </p:sp>
        <p:sp>
          <p:nvSpPr>
            <p:cNvPr id="148" name="Google Shape;148;p4"/>
            <p:cNvSpPr/>
            <p:nvPr/>
          </p:nvSpPr>
          <p:spPr>
            <a:xfrm>
              <a:off x="7855658" y="3517457"/>
              <a:ext cx="1170513" cy="275543"/>
            </a:xfrm>
            <a:prstGeom prst="roundRect">
              <a:avLst>
                <a:gd name="adj" fmla="val 16667"/>
              </a:avLst>
            </a:prstGeom>
            <a:solidFill>
              <a:srgbClr val="C07015"/>
            </a:solidFill>
            <a:ln w="9525" cap="flat" cmpd="sng">
              <a:solidFill>
                <a:srgbClr val="90541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1000"/>
                <a:buFont typeface="Arial"/>
                <a:buNone/>
              </a:pPr>
              <a:r>
                <a:rPr lang="en-US" sz="1000" b="1" i="0" u="none">
                  <a:solidFill>
                    <a:srgbClr val="FFFFFF"/>
                  </a:solidFill>
                  <a:latin typeface="Arial"/>
                  <a:ea typeface="Arial"/>
                  <a:cs typeface="Arial"/>
                  <a:sym typeface="Arial"/>
                </a:rPr>
                <a:t>Execute</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52"/>
        <p:cNvGrpSpPr/>
        <p:nvPr/>
      </p:nvGrpSpPr>
      <p:grpSpPr>
        <a:xfrm>
          <a:off x="0" y="0"/>
          <a:ext cx="0" cy="0"/>
          <a:chOff x="0" y="0"/>
          <a:chExt cx="0" cy="0"/>
        </a:xfrm>
      </p:grpSpPr>
      <p:sp>
        <p:nvSpPr>
          <p:cNvPr id="153" name="Google Shape;153;p5"/>
          <p:cNvSpPr txBox="1"/>
          <p:nvPr/>
        </p:nvSpPr>
        <p:spPr>
          <a:xfrm>
            <a:off x="3919537" y="619125"/>
            <a:ext cx="5138737" cy="733425"/>
          </a:xfrm>
          <a:prstGeom prst="rect">
            <a:avLst/>
          </a:prstGeom>
          <a:noFill/>
          <a:ln>
            <a:noFill/>
          </a:ln>
        </p:spPr>
        <p:txBody>
          <a:bodyPr spcFirstLastPara="1" wrap="square" lIns="91425" tIns="45700" rIns="91425" bIns="45700" anchor="t" anchorCtr="0">
            <a:spAutoFit/>
          </a:bodyPr>
          <a:lstStyle/>
          <a:p>
            <a:pPr marL="0" marR="0" lvl="0" indent="0" algn="l" rtl="0">
              <a:lnSpc>
                <a:spcPct val="104166"/>
              </a:lnSpc>
              <a:spcBef>
                <a:spcPts val="0"/>
              </a:spcBef>
              <a:spcAft>
                <a:spcPts val="0"/>
              </a:spcAft>
              <a:buClr>
                <a:srgbClr val="CD545B"/>
              </a:buClr>
              <a:buSzPts val="4800"/>
              <a:buFont typeface="Arial"/>
              <a:buNone/>
            </a:pPr>
            <a:r>
              <a:rPr lang="en-US" sz="4800" b="0" i="0" u="none">
                <a:solidFill>
                  <a:srgbClr val="CD545B"/>
                </a:solidFill>
                <a:latin typeface="Arial"/>
                <a:ea typeface="Arial"/>
                <a:cs typeface="Arial"/>
                <a:sym typeface="Arial"/>
              </a:rPr>
              <a:t>GREAT PEOPLE</a:t>
            </a:r>
            <a:endParaRPr/>
          </a:p>
        </p:txBody>
      </p:sp>
      <p:sp>
        <p:nvSpPr>
          <p:cNvPr id="154" name="Google Shape;154;p5"/>
          <p:cNvSpPr txBox="1"/>
          <p:nvPr/>
        </p:nvSpPr>
        <p:spPr>
          <a:xfrm>
            <a:off x="3960812" y="319087"/>
            <a:ext cx="5138737" cy="431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88B8D"/>
              </a:buClr>
              <a:buSzPts val="2200"/>
              <a:buFont typeface="Arial"/>
              <a:buNone/>
            </a:pPr>
            <a:r>
              <a:rPr lang="en-US" sz="2200" b="0" i="0" u="none">
                <a:solidFill>
                  <a:srgbClr val="888B8D"/>
                </a:solidFill>
                <a:latin typeface="Arial"/>
                <a:ea typeface="Arial"/>
                <a:cs typeface="Arial"/>
                <a:sym typeface="Arial"/>
              </a:rPr>
              <a:t>Organization &amp; Culture Strategy</a:t>
            </a:r>
            <a:endParaRPr/>
          </a:p>
        </p:txBody>
      </p:sp>
      <p:sp>
        <p:nvSpPr>
          <p:cNvPr id="155" name="Google Shape;155;p5"/>
          <p:cNvSpPr/>
          <p:nvPr/>
        </p:nvSpPr>
        <p:spPr>
          <a:xfrm>
            <a:off x="4019550" y="1657350"/>
            <a:ext cx="4667250" cy="666750"/>
          </a:xfrm>
          <a:prstGeom prst="roundRect">
            <a:avLst>
              <a:gd name="adj" fmla="val 5040"/>
            </a:avLst>
          </a:prstGeom>
          <a:solidFill>
            <a:schemeClr val="lt1"/>
          </a:solidFill>
          <a:ln w="9525" cap="flat" cmpd="sng">
            <a:solidFill>
              <a:srgbClr val="CD545B"/>
            </a:solidFill>
            <a:prstDash val="solid"/>
            <a:miter lim="800000"/>
            <a:headEnd type="none" w="sm" len="sm"/>
            <a:tailEnd type="none" w="sm" len="sm"/>
          </a:ln>
        </p:spPr>
        <p:txBody>
          <a:bodyPr spcFirstLastPara="1" wrap="square" lIns="91425" tIns="182875" rIns="91425" bIns="45700" anchor="t" anchorCtr="0">
            <a:noAutofit/>
          </a:bodyPr>
          <a:lstStyle/>
          <a:p>
            <a:pPr marL="57150" marR="0" lvl="0" indent="0" algn="l" rtl="0">
              <a:lnSpc>
                <a:spcPct val="100000"/>
              </a:lnSpc>
              <a:spcBef>
                <a:spcPts val="0"/>
              </a:spcBef>
              <a:spcAft>
                <a:spcPts val="0"/>
              </a:spcAft>
              <a:buClr>
                <a:srgbClr val="787D82"/>
              </a:buClr>
              <a:buSzPts val="1800"/>
              <a:buFont typeface="Arial"/>
              <a:buNone/>
            </a:pPr>
            <a:r>
              <a:rPr lang="en-US" sz="1800" b="0" i="0" u="none" baseline="30000">
                <a:solidFill>
                  <a:srgbClr val="787D82"/>
                </a:solidFill>
                <a:latin typeface="Arial"/>
                <a:ea typeface="Arial"/>
                <a:cs typeface="Arial"/>
                <a:sym typeface="Arial"/>
              </a:rPr>
              <a:t>Attracted by challenging work and by making a difference</a:t>
            </a:r>
            <a:endParaRPr/>
          </a:p>
        </p:txBody>
      </p:sp>
      <p:sp>
        <p:nvSpPr>
          <p:cNvPr id="156" name="Google Shape;156;p5"/>
          <p:cNvSpPr txBox="1"/>
          <p:nvPr/>
        </p:nvSpPr>
        <p:spPr>
          <a:xfrm>
            <a:off x="3952875" y="1452562"/>
            <a:ext cx="1989137" cy="369887"/>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CD545B"/>
              </a:buClr>
              <a:buSzPts val="2000"/>
              <a:buFont typeface="Arial"/>
              <a:buNone/>
            </a:pPr>
            <a:r>
              <a:rPr lang="en-US" sz="2000" b="0" i="0" u="none">
                <a:solidFill>
                  <a:srgbClr val="CD545B"/>
                </a:solidFill>
                <a:latin typeface="Arial"/>
                <a:ea typeface="Arial"/>
                <a:cs typeface="Arial"/>
                <a:sym typeface="Arial"/>
              </a:rPr>
              <a:t>ATTRACT </a:t>
            </a:r>
            <a:r>
              <a:rPr lang="en-US" sz="2400" b="0" i="0" u="none">
                <a:solidFill>
                  <a:srgbClr val="888B8D"/>
                </a:solidFill>
                <a:latin typeface="Arial"/>
                <a:ea typeface="Arial"/>
                <a:cs typeface="Arial"/>
                <a:sym typeface="Arial"/>
              </a:rPr>
              <a:t>57%</a:t>
            </a:r>
            <a:endParaRPr/>
          </a:p>
        </p:txBody>
      </p:sp>
      <p:sp>
        <p:nvSpPr>
          <p:cNvPr id="157" name="Google Shape;157;p5"/>
          <p:cNvSpPr/>
          <p:nvPr/>
        </p:nvSpPr>
        <p:spPr>
          <a:xfrm>
            <a:off x="4019550" y="2762250"/>
            <a:ext cx="4667250" cy="666750"/>
          </a:xfrm>
          <a:prstGeom prst="roundRect">
            <a:avLst>
              <a:gd name="adj" fmla="val 5040"/>
            </a:avLst>
          </a:prstGeom>
          <a:solidFill>
            <a:schemeClr val="lt1"/>
          </a:solidFill>
          <a:ln w="9525" cap="flat" cmpd="sng">
            <a:solidFill>
              <a:srgbClr val="CD545B"/>
            </a:solidFill>
            <a:prstDash val="solid"/>
            <a:miter lim="800000"/>
            <a:headEnd type="none" w="sm" len="sm"/>
            <a:tailEnd type="none" w="sm" len="sm"/>
          </a:ln>
        </p:spPr>
        <p:txBody>
          <a:bodyPr spcFirstLastPara="1" wrap="square" lIns="91425" tIns="182875" rIns="91425" bIns="45700" anchor="t" anchorCtr="0">
            <a:noAutofit/>
          </a:bodyPr>
          <a:lstStyle/>
          <a:p>
            <a:pPr marL="57150" marR="0" lvl="0" indent="0" algn="l" rtl="0">
              <a:lnSpc>
                <a:spcPct val="100000"/>
              </a:lnSpc>
              <a:spcBef>
                <a:spcPts val="0"/>
              </a:spcBef>
              <a:spcAft>
                <a:spcPts val="0"/>
              </a:spcAft>
              <a:buClr>
                <a:srgbClr val="787D82"/>
              </a:buClr>
              <a:buSzPts val="1800"/>
              <a:buFont typeface="Arial"/>
              <a:buNone/>
            </a:pPr>
            <a:r>
              <a:rPr lang="en-US" sz="1800" b="0" i="0" u="none" baseline="30000">
                <a:solidFill>
                  <a:srgbClr val="787D82"/>
                </a:solidFill>
                <a:latin typeface="Arial"/>
                <a:ea typeface="Arial"/>
                <a:cs typeface="Arial"/>
                <a:sym typeface="Arial"/>
              </a:rPr>
              <a:t>Connected to my colleagues and to the clients, candidates &amp; communities that I support</a:t>
            </a:r>
            <a:endParaRPr/>
          </a:p>
        </p:txBody>
      </p:sp>
      <p:sp>
        <p:nvSpPr>
          <p:cNvPr id="158" name="Google Shape;158;p5"/>
          <p:cNvSpPr txBox="1"/>
          <p:nvPr/>
        </p:nvSpPr>
        <p:spPr>
          <a:xfrm>
            <a:off x="3952875" y="2557462"/>
            <a:ext cx="2066925" cy="369887"/>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CD545B"/>
              </a:buClr>
              <a:buSzPts val="2000"/>
              <a:buFont typeface="Arial"/>
              <a:buNone/>
            </a:pPr>
            <a:r>
              <a:rPr lang="en-US" sz="2000" b="0" i="0" u="none">
                <a:solidFill>
                  <a:srgbClr val="CD545B"/>
                </a:solidFill>
                <a:latin typeface="Arial"/>
                <a:ea typeface="Arial"/>
                <a:cs typeface="Arial"/>
                <a:sym typeface="Arial"/>
              </a:rPr>
              <a:t>CONNECT </a:t>
            </a:r>
            <a:r>
              <a:rPr lang="en-US" sz="2400" b="0" i="0" u="none">
                <a:solidFill>
                  <a:srgbClr val="888B8D"/>
                </a:solidFill>
                <a:latin typeface="Arial"/>
                <a:ea typeface="Arial"/>
                <a:cs typeface="Arial"/>
                <a:sym typeface="Arial"/>
              </a:rPr>
              <a:t>65%</a:t>
            </a:r>
            <a:endParaRPr/>
          </a:p>
        </p:txBody>
      </p:sp>
      <p:sp>
        <p:nvSpPr>
          <p:cNvPr id="159" name="Google Shape;159;p5"/>
          <p:cNvSpPr/>
          <p:nvPr/>
        </p:nvSpPr>
        <p:spPr>
          <a:xfrm>
            <a:off x="4019550" y="3867150"/>
            <a:ext cx="4667250" cy="666750"/>
          </a:xfrm>
          <a:prstGeom prst="roundRect">
            <a:avLst>
              <a:gd name="adj" fmla="val 5040"/>
            </a:avLst>
          </a:prstGeom>
          <a:solidFill>
            <a:schemeClr val="lt1"/>
          </a:solidFill>
          <a:ln w="9525" cap="flat" cmpd="sng">
            <a:solidFill>
              <a:srgbClr val="CD545B"/>
            </a:solidFill>
            <a:prstDash val="solid"/>
            <a:miter lim="800000"/>
            <a:headEnd type="none" w="sm" len="sm"/>
            <a:tailEnd type="none" w="sm" len="sm"/>
          </a:ln>
        </p:spPr>
        <p:txBody>
          <a:bodyPr spcFirstLastPara="1" wrap="square" lIns="91425" tIns="182875" rIns="91425" bIns="45700" anchor="t" anchorCtr="0">
            <a:noAutofit/>
          </a:bodyPr>
          <a:lstStyle/>
          <a:p>
            <a:pPr marL="57150" marR="0" lvl="0" indent="0" algn="l" rtl="0">
              <a:lnSpc>
                <a:spcPct val="100000"/>
              </a:lnSpc>
              <a:spcBef>
                <a:spcPts val="0"/>
              </a:spcBef>
              <a:spcAft>
                <a:spcPts val="0"/>
              </a:spcAft>
              <a:buClr>
                <a:srgbClr val="787D82"/>
              </a:buClr>
              <a:buSzPts val="1800"/>
              <a:buFont typeface="Arial"/>
              <a:buNone/>
            </a:pPr>
            <a:r>
              <a:rPr lang="en-US" sz="1800" b="0" i="0" u="none" baseline="30000">
                <a:solidFill>
                  <a:srgbClr val="787D82"/>
                </a:solidFill>
                <a:latin typeface="Arial"/>
                <a:ea typeface="Arial"/>
                <a:cs typeface="Arial"/>
                <a:sym typeface="Arial"/>
              </a:rPr>
              <a:t>Challenged and motivated to reach my fullest potential through the assignments, training and coaching I seek and receive</a:t>
            </a:r>
            <a:endParaRPr/>
          </a:p>
        </p:txBody>
      </p:sp>
      <p:sp>
        <p:nvSpPr>
          <p:cNvPr id="160" name="Google Shape;160;p5"/>
          <p:cNvSpPr txBox="1"/>
          <p:nvPr/>
        </p:nvSpPr>
        <p:spPr>
          <a:xfrm>
            <a:off x="3952875" y="3662362"/>
            <a:ext cx="1989137" cy="369887"/>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CD545B"/>
              </a:buClr>
              <a:buSzPts val="2000"/>
              <a:buFont typeface="Arial"/>
              <a:buNone/>
            </a:pPr>
            <a:r>
              <a:rPr lang="en-US" sz="2000" b="0" i="0" u="none">
                <a:solidFill>
                  <a:srgbClr val="CD545B"/>
                </a:solidFill>
                <a:latin typeface="Arial"/>
                <a:ea typeface="Arial"/>
                <a:cs typeface="Arial"/>
                <a:sym typeface="Arial"/>
              </a:rPr>
              <a:t>DEVELOP </a:t>
            </a:r>
            <a:r>
              <a:rPr lang="en-US" sz="2400" b="0" i="0" u="none">
                <a:solidFill>
                  <a:srgbClr val="888B8D"/>
                </a:solidFill>
                <a:latin typeface="Arial"/>
                <a:ea typeface="Arial"/>
                <a:cs typeface="Arial"/>
                <a:sym typeface="Arial"/>
              </a:rPr>
              <a:t>45%</a:t>
            </a:r>
            <a:endParaRPr/>
          </a:p>
        </p:txBody>
      </p:sp>
      <p:sp>
        <p:nvSpPr>
          <p:cNvPr id="161" name="Google Shape;161;p5"/>
          <p:cNvSpPr/>
          <p:nvPr/>
        </p:nvSpPr>
        <p:spPr>
          <a:xfrm>
            <a:off x="4019550" y="4972050"/>
            <a:ext cx="4667250" cy="666750"/>
          </a:xfrm>
          <a:prstGeom prst="roundRect">
            <a:avLst>
              <a:gd name="adj" fmla="val 5040"/>
            </a:avLst>
          </a:prstGeom>
          <a:solidFill>
            <a:schemeClr val="lt1"/>
          </a:solidFill>
          <a:ln w="9525" cap="flat" cmpd="sng">
            <a:solidFill>
              <a:srgbClr val="CD545B"/>
            </a:solidFill>
            <a:prstDash val="solid"/>
            <a:miter lim="800000"/>
            <a:headEnd type="none" w="sm" len="sm"/>
            <a:tailEnd type="none" w="sm" len="sm"/>
          </a:ln>
        </p:spPr>
        <p:txBody>
          <a:bodyPr spcFirstLastPara="1" wrap="square" lIns="91425" tIns="182875" rIns="91425" bIns="45700" anchor="t" anchorCtr="0">
            <a:noAutofit/>
          </a:bodyPr>
          <a:lstStyle/>
          <a:p>
            <a:pPr marL="57150" marR="0" lvl="0" indent="0" algn="l" rtl="0">
              <a:lnSpc>
                <a:spcPct val="100000"/>
              </a:lnSpc>
              <a:spcBef>
                <a:spcPts val="0"/>
              </a:spcBef>
              <a:spcAft>
                <a:spcPts val="0"/>
              </a:spcAft>
              <a:buClr>
                <a:srgbClr val="787D82"/>
              </a:buClr>
              <a:buSzPts val="1800"/>
              <a:buFont typeface="Arial"/>
              <a:buNone/>
            </a:pPr>
            <a:r>
              <a:rPr lang="en-US" sz="1800" b="0" i="0" u="none" baseline="30000">
                <a:solidFill>
                  <a:srgbClr val="787D82"/>
                </a:solidFill>
                <a:latin typeface="Arial"/>
                <a:ea typeface="Arial"/>
                <a:cs typeface="Arial"/>
                <a:sym typeface="Arial"/>
              </a:rPr>
              <a:t>Accountable for my results, excited by differentiated rewards and inspired by a culture of recognition and celebration</a:t>
            </a:r>
            <a:endParaRPr/>
          </a:p>
        </p:txBody>
      </p:sp>
      <p:sp>
        <p:nvSpPr>
          <p:cNvPr id="162" name="Google Shape;162;p5"/>
          <p:cNvSpPr txBox="1"/>
          <p:nvPr/>
        </p:nvSpPr>
        <p:spPr>
          <a:xfrm>
            <a:off x="3952875" y="4767262"/>
            <a:ext cx="1914525" cy="369887"/>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CD545B"/>
              </a:buClr>
              <a:buSzPts val="2000"/>
              <a:buFont typeface="Arial"/>
              <a:buNone/>
            </a:pPr>
            <a:r>
              <a:rPr lang="en-US" sz="2000" b="0" i="0" u="none">
                <a:solidFill>
                  <a:srgbClr val="CD545B"/>
                </a:solidFill>
                <a:latin typeface="Arial"/>
                <a:ea typeface="Arial"/>
                <a:cs typeface="Arial"/>
                <a:sym typeface="Arial"/>
              </a:rPr>
              <a:t>REWARD </a:t>
            </a:r>
            <a:r>
              <a:rPr lang="en-US" sz="2400" b="0" i="0" u="none">
                <a:solidFill>
                  <a:srgbClr val="888B8D"/>
                </a:solidFill>
                <a:latin typeface="Arial"/>
                <a:ea typeface="Arial"/>
                <a:cs typeface="Arial"/>
                <a:sym typeface="Arial"/>
              </a:rPr>
              <a:t>28%</a:t>
            </a:r>
            <a:endParaRPr/>
          </a:p>
        </p:txBody>
      </p:sp>
      <p:sp>
        <p:nvSpPr>
          <p:cNvPr id="163" name="Google Shape;163;p5"/>
          <p:cNvSpPr txBox="1"/>
          <p:nvPr/>
        </p:nvSpPr>
        <p:spPr>
          <a:xfrm>
            <a:off x="3952875" y="5867400"/>
            <a:ext cx="3743325" cy="549275"/>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282A32"/>
              </a:buClr>
              <a:buSzPts val="2000"/>
              <a:buFont typeface="Arial"/>
              <a:buNone/>
            </a:pPr>
            <a:r>
              <a:rPr lang="en-US" sz="2000" b="0" i="0" u="none">
                <a:solidFill>
                  <a:srgbClr val="282A32"/>
                </a:solidFill>
                <a:latin typeface="Arial"/>
                <a:ea typeface="Arial"/>
                <a:cs typeface="Arial"/>
                <a:sym typeface="Arial"/>
              </a:rPr>
              <a:t>2011 OVERALL SCORE </a:t>
            </a:r>
            <a:r>
              <a:rPr lang="en-US" sz="2400" b="0" i="0" u="none">
                <a:solidFill>
                  <a:srgbClr val="888B8D"/>
                </a:solidFill>
                <a:latin typeface="Arial"/>
                <a:ea typeface="Arial"/>
                <a:cs typeface="Arial"/>
                <a:sym typeface="Arial"/>
              </a:rPr>
              <a:t>55%</a:t>
            </a:r>
            <a:endParaRPr/>
          </a:p>
          <a:p>
            <a:pPr marL="0" marR="0" lvl="0" indent="0" algn="l" rtl="0">
              <a:lnSpc>
                <a:spcPct val="100000"/>
              </a:lnSpc>
              <a:spcBef>
                <a:spcPts val="0"/>
              </a:spcBef>
              <a:spcAft>
                <a:spcPts val="0"/>
              </a:spcAft>
              <a:buClr>
                <a:srgbClr val="888B8D"/>
              </a:buClr>
              <a:buSzPts val="1200"/>
              <a:buFont typeface="Arial"/>
              <a:buNone/>
            </a:pPr>
            <a:r>
              <a:rPr lang="en-US" sz="1200" b="0" i="0" u="none">
                <a:solidFill>
                  <a:srgbClr val="888B8D"/>
                </a:solidFill>
                <a:latin typeface="Arial"/>
                <a:ea typeface="Arial"/>
                <a:cs typeface="Arial"/>
                <a:sym typeface="Arial"/>
              </a:rPr>
              <a:t>2010 OVERALL SCORE </a:t>
            </a:r>
            <a:r>
              <a:rPr lang="en-US" sz="1400" b="0" i="0" u="none">
                <a:solidFill>
                  <a:srgbClr val="888B8D"/>
                </a:solidFill>
                <a:latin typeface="Arial"/>
                <a:ea typeface="Arial"/>
                <a:cs typeface="Arial"/>
                <a:sym typeface="Arial"/>
              </a:rPr>
              <a:t>58%</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7"/>
        <p:cNvGrpSpPr/>
        <p:nvPr/>
      </p:nvGrpSpPr>
      <p:grpSpPr>
        <a:xfrm>
          <a:off x="0" y="0"/>
          <a:ext cx="0" cy="0"/>
          <a:chOff x="0" y="0"/>
          <a:chExt cx="0" cy="0"/>
        </a:xfrm>
      </p:grpSpPr>
      <p:sp>
        <p:nvSpPr>
          <p:cNvPr id="168" name="Google Shape;168;p6"/>
          <p:cNvSpPr txBox="1"/>
          <p:nvPr/>
        </p:nvSpPr>
        <p:spPr>
          <a:xfrm>
            <a:off x="3919537" y="619125"/>
            <a:ext cx="5138737" cy="733425"/>
          </a:xfrm>
          <a:prstGeom prst="rect">
            <a:avLst/>
          </a:prstGeom>
          <a:noFill/>
          <a:ln>
            <a:noFill/>
          </a:ln>
        </p:spPr>
        <p:txBody>
          <a:bodyPr spcFirstLastPara="1" wrap="square" lIns="91425" tIns="45700" rIns="91425" bIns="45700" anchor="t" anchorCtr="0">
            <a:spAutoFit/>
          </a:bodyPr>
          <a:lstStyle/>
          <a:p>
            <a:pPr marL="0" marR="0" lvl="0" indent="0" algn="l" rtl="0">
              <a:lnSpc>
                <a:spcPct val="104166"/>
              </a:lnSpc>
              <a:spcBef>
                <a:spcPts val="0"/>
              </a:spcBef>
              <a:spcAft>
                <a:spcPts val="0"/>
              </a:spcAft>
              <a:buClr>
                <a:srgbClr val="DC8633"/>
              </a:buClr>
              <a:buSzPts val="4800"/>
              <a:buFont typeface="Arial"/>
              <a:buNone/>
            </a:pPr>
            <a:r>
              <a:rPr lang="en-US" sz="4800" b="0" i="0" u="none">
                <a:solidFill>
                  <a:srgbClr val="DC8633"/>
                </a:solidFill>
                <a:latin typeface="Arial"/>
                <a:ea typeface="Arial"/>
                <a:cs typeface="Arial"/>
                <a:sym typeface="Arial"/>
              </a:rPr>
              <a:t>GREAT PLACE</a:t>
            </a:r>
            <a:endParaRPr/>
          </a:p>
        </p:txBody>
      </p:sp>
      <p:sp>
        <p:nvSpPr>
          <p:cNvPr id="169" name="Google Shape;169;p6"/>
          <p:cNvSpPr txBox="1"/>
          <p:nvPr/>
        </p:nvSpPr>
        <p:spPr>
          <a:xfrm>
            <a:off x="3960812" y="319087"/>
            <a:ext cx="5138737" cy="431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888B8D"/>
              </a:buClr>
              <a:buSzPts val="2200"/>
              <a:buFont typeface="Arial"/>
              <a:buNone/>
            </a:pPr>
            <a:r>
              <a:rPr lang="en-US" sz="2200" b="0" i="0" u="none">
                <a:solidFill>
                  <a:srgbClr val="888B8D"/>
                </a:solidFill>
                <a:latin typeface="Arial"/>
                <a:ea typeface="Arial"/>
                <a:cs typeface="Arial"/>
                <a:sym typeface="Arial"/>
              </a:rPr>
              <a:t>Organization &amp; Culture Strategy</a:t>
            </a:r>
            <a:endParaRPr/>
          </a:p>
        </p:txBody>
      </p:sp>
      <p:sp>
        <p:nvSpPr>
          <p:cNvPr id="170" name="Google Shape;170;p6"/>
          <p:cNvSpPr/>
          <p:nvPr/>
        </p:nvSpPr>
        <p:spPr>
          <a:xfrm>
            <a:off x="4019550" y="1933575"/>
            <a:ext cx="4667250" cy="857250"/>
          </a:xfrm>
          <a:prstGeom prst="roundRect">
            <a:avLst>
              <a:gd name="adj" fmla="val 4080"/>
            </a:avLst>
          </a:prstGeom>
          <a:solidFill>
            <a:schemeClr val="lt1"/>
          </a:solidFill>
          <a:ln w="9525" cap="flat" cmpd="sng">
            <a:solidFill>
              <a:srgbClr val="DC8633"/>
            </a:solidFill>
            <a:prstDash val="solid"/>
            <a:miter lim="800000"/>
            <a:headEnd type="none" w="sm" len="sm"/>
            <a:tailEnd type="none" w="sm" len="sm"/>
          </a:ln>
        </p:spPr>
        <p:txBody>
          <a:bodyPr spcFirstLastPara="1" wrap="square" lIns="91425" tIns="182875" rIns="91425" bIns="45700" anchor="t" anchorCtr="0">
            <a:noAutofit/>
          </a:bodyPr>
          <a:lstStyle/>
          <a:p>
            <a:pPr marL="57150" marR="0" lvl="0" indent="0" algn="l" rtl="0">
              <a:lnSpc>
                <a:spcPct val="100000"/>
              </a:lnSpc>
              <a:spcBef>
                <a:spcPts val="0"/>
              </a:spcBef>
              <a:spcAft>
                <a:spcPts val="0"/>
              </a:spcAft>
              <a:buClr>
                <a:srgbClr val="787D82"/>
              </a:buClr>
              <a:buSzPts val="1800"/>
              <a:buFont typeface="Arial"/>
              <a:buNone/>
            </a:pPr>
            <a:r>
              <a:rPr lang="en-US" sz="1800" b="0" i="0" u="none" baseline="30000">
                <a:solidFill>
                  <a:srgbClr val="787D82"/>
                </a:solidFill>
                <a:latin typeface="Arial"/>
                <a:ea typeface="Arial"/>
                <a:cs typeface="Arial"/>
                <a:sym typeface="Arial"/>
              </a:rPr>
              <a:t>Leaders in the changing world of work, leveraging our deep knowledge of human potential to provide our clients with innovative workforce solutions</a:t>
            </a:r>
            <a:endParaRPr/>
          </a:p>
        </p:txBody>
      </p:sp>
      <p:sp>
        <p:nvSpPr>
          <p:cNvPr id="171" name="Google Shape;171;p6"/>
          <p:cNvSpPr txBox="1"/>
          <p:nvPr/>
        </p:nvSpPr>
        <p:spPr>
          <a:xfrm>
            <a:off x="3952875" y="1728787"/>
            <a:ext cx="1457325" cy="369887"/>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DC8633"/>
              </a:buClr>
              <a:buSzPts val="2000"/>
              <a:buFont typeface="Arial"/>
              <a:buNone/>
            </a:pPr>
            <a:r>
              <a:rPr lang="en-US" sz="2000" b="0" i="0" u="none">
                <a:solidFill>
                  <a:srgbClr val="DC8633"/>
                </a:solidFill>
                <a:latin typeface="Arial"/>
                <a:ea typeface="Arial"/>
                <a:cs typeface="Arial"/>
                <a:sym typeface="Arial"/>
              </a:rPr>
              <a:t>LEAD </a:t>
            </a:r>
            <a:r>
              <a:rPr lang="en-US" sz="2400" b="0" i="0" u="none">
                <a:solidFill>
                  <a:srgbClr val="888B8D"/>
                </a:solidFill>
                <a:latin typeface="Arial"/>
                <a:ea typeface="Arial"/>
                <a:cs typeface="Arial"/>
                <a:sym typeface="Arial"/>
              </a:rPr>
              <a:t>50%</a:t>
            </a:r>
            <a:endParaRPr/>
          </a:p>
        </p:txBody>
      </p:sp>
      <p:sp>
        <p:nvSpPr>
          <p:cNvPr id="172" name="Google Shape;172;p6"/>
          <p:cNvSpPr/>
          <p:nvPr/>
        </p:nvSpPr>
        <p:spPr>
          <a:xfrm>
            <a:off x="4019550" y="3314700"/>
            <a:ext cx="4667250" cy="666750"/>
          </a:xfrm>
          <a:prstGeom prst="roundRect">
            <a:avLst>
              <a:gd name="adj" fmla="val 5040"/>
            </a:avLst>
          </a:prstGeom>
          <a:solidFill>
            <a:schemeClr val="lt1"/>
          </a:solidFill>
          <a:ln w="9525" cap="flat" cmpd="sng">
            <a:solidFill>
              <a:srgbClr val="DC8633"/>
            </a:solidFill>
            <a:prstDash val="solid"/>
            <a:miter lim="800000"/>
            <a:headEnd type="none" w="sm" len="sm"/>
            <a:tailEnd type="none" w="sm" len="sm"/>
          </a:ln>
        </p:spPr>
        <p:txBody>
          <a:bodyPr spcFirstLastPara="1" wrap="square" lIns="91425" tIns="182875" rIns="91425" bIns="45700" anchor="t" anchorCtr="0">
            <a:noAutofit/>
          </a:bodyPr>
          <a:lstStyle/>
          <a:p>
            <a:pPr marL="57150" marR="0" lvl="0" indent="0" algn="l" rtl="0">
              <a:lnSpc>
                <a:spcPct val="100000"/>
              </a:lnSpc>
              <a:spcBef>
                <a:spcPts val="0"/>
              </a:spcBef>
              <a:spcAft>
                <a:spcPts val="0"/>
              </a:spcAft>
              <a:buClr>
                <a:srgbClr val="787D82"/>
              </a:buClr>
              <a:buSzPts val="1800"/>
              <a:buFont typeface="Arial"/>
              <a:buNone/>
            </a:pPr>
            <a:r>
              <a:rPr lang="en-US" sz="1800" b="0" i="0" u="none" baseline="30000">
                <a:solidFill>
                  <a:srgbClr val="787D82"/>
                </a:solidFill>
                <a:latin typeface="Arial"/>
                <a:ea typeface="Arial"/>
                <a:cs typeface="Arial"/>
                <a:sym typeface="Arial"/>
              </a:rPr>
              <a:t>Living our Values and Brand Attributes so we proudly create the ManpowerGroup Experience everyday</a:t>
            </a:r>
            <a:endParaRPr/>
          </a:p>
        </p:txBody>
      </p:sp>
      <p:sp>
        <p:nvSpPr>
          <p:cNvPr id="173" name="Google Shape;173;p6"/>
          <p:cNvSpPr txBox="1"/>
          <p:nvPr/>
        </p:nvSpPr>
        <p:spPr>
          <a:xfrm>
            <a:off x="3952875" y="3109912"/>
            <a:ext cx="1381125" cy="369887"/>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DC8633"/>
              </a:buClr>
              <a:buSzPts val="2000"/>
              <a:buFont typeface="Arial"/>
              <a:buNone/>
            </a:pPr>
            <a:r>
              <a:rPr lang="en-US" sz="2000" b="0" i="0" u="none">
                <a:solidFill>
                  <a:srgbClr val="DC8633"/>
                </a:solidFill>
                <a:latin typeface="Arial"/>
                <a:ea typeface="Arial"/>
                <a:cs typeface="Arial"/>
                <a:sym typeface="Arial"/>
              </a:rPr>
              <a:t>LIVE </a:t>
            </a:r>
            <a:r>
              <a:rPr lang="en-US" sz="2400" b="0" i="0" u="none">
                <a:solidFill>
                  <a:srgbClr val="888B8D"/>
                </a:solidFill>
                <a:latin typeface="Arial"/>
                <a:ea typeface="Arial"/>
                <a:cs typeface="Arial"/>
                <a:sym typeface="Arial"/>
              </a:rPr>
              <a:t>54%</a:t>
            </a:r>
            <a:endParaRPr/>
          </a:p>
        </p:txBody>
      </p:sp>
      <p:sp>
        <p:nvSpPr>
          <p:cNvPr id="174" name="Google Shape;174;p6"/>
          <p:cNvSpPr/>
          <p:nvPr/>
        </p:nvSpPr>
        <p:spPr>
          <a:xfrm>
            <a:off x="4019550" y="4705350"/>
            <a:ext cx="4667250" cy="666750"/>
          </a:xfrm>
          <a:prstGeom prst="roundRect">
            <a:avLst>
              <a:gd name="adj" fmla="val 5040"/>
            </a:avLst>
          </a:prstGeom>
          <a:solidFill>
            <a:schemeClr val="lt1"/>
          </a:solidFill>
          <a:ln w="9525" cap="flat" cmpd="sng">
            <a:solidFill>
              <a:srgbClr val="DC8633"/>
            </a:solidFill>
            <a:prstDash val="solid"/>
            <a:miter lim="800000"/>
            <a:headEnd type="none" w="sm" len="sm"/>
            <a:tailEnd type="none" w="sm" len="sm"/>
          </a:ln>
        </p:spPr>
        <p:txBody>
          <a:bodyPr spcFirstLastPara="1" wrap="square" lIns="91425" tIns="182875" rIns="91425" bIns="45700" anchor="t" anchorCtr="0">
            <a:noAutofit/>
          </a:bodyPr>
          <a:lstStyle/>
          <a:p>
            <a:pPr marL="57150" marR="0" lvl="0" indent="0" algn="l" rtl="0">
              <a:lnSpc>
                <a:spcPct val="100000"/>
              </a:lnSpc>
              <a:spcBef>
                <a:spcPts val="0"/>
              </a:spcBef>
              <a:spcAft>
                <a:spcPts val="0"/>
              </a:spcAft>
              <a:buClr>
                <a:srgbClr val="787D82"/>
              </a:buClr>
              <a:buSzPts val="1800"/>
              <a:buFont typeface="Arial"/>
              <a:buNone/>
            </a:pPr>
            <a:r>
              <a:rPr lang="en-US" sz="1800" b="0" i="0" u="none" baseline="30000">
                <a:solidFill>
                  <a:srgbClr val="787D82"/>
                </a:solidFill>
                <a:latin typeface="Arial"/>
                <a:ea typeface="Arial"/>
                <a:cs typeface="Arial"/>
                <a:sym typeface="Arial"/>
              </a:rPr>
              <a:t>Executing against Vision, Credo and Strategies to drive industry star performance</a:t>
            </a:r>
            <a:endParaRPr/>
          </a:p>
        </p:txBody>
      </p:sp>
      <p:sp>
        <p:nvSpPr>
          <p:cNvPr id="175" name="Google Shape;175;p6"/>
          <p:cNvSpPr txBox="1"/>
          <p:nvPr/>
        </p:nvSpPr>
        <p:spPr>
          <a:xfrm>
            <a:off x="3952875" y="4500562"/>
            <a:ext cx="1990725" cy="369887"/>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DC8633"/>
              </a:buClr>
              <a:buSzPts val="2000"/>
              <a:buFont typeface="Arial"/>
              <a:buNone/>
            </a:pPr>
            <a:r>
              <a:rPr lang="en-US" sz="2000" b="0" i="0" u="none">
                <a:solidFill>
                  <a:srgbClr val="DC8633"/>
                </a:solidFill>
                <a:latin typeface="Arial"/>
                <a:ea typeface="Arial"/>
                <a:cs typeface="Arial"/>
                <a:sym typeface="Arial"/>
              </a:rPr>
              <a:t>EXECUTE </a:t>
            </a:r>
            <a:r>
              <a:rPr lang="en-US" sz="2400" b="0" i="0" u="none">
                <a:solidFill>
                  <a:srgbClr val="888B8D"/>
                </a:solidFill>
                <a:latin typeface="Arial"/>
                <a:ea typeface="Arial"/>
                <a:cs typeface="Arial"/>
                <a:sym typeface="Arial"/>
              </a:rPr>
              <a:t>42%</a:t>
            </a:r>
            <a:endParaRPr/>
          </a:p>
        </p:txBody>
      </p:sp>
      <p:sp>
        <p:nvSpPr>
          <p:cNvPr id="176" name="Google Shape;176;p6"/>
          <p:cNvSpPr txBox="1"/>
          <p:nvPr/>
        </p:nvSpPr>
        <p:spPr>
          <a:xfrm>
            <a:off x="3952875" y="5867400"/>
            <a:ext cx="3743325" cy="549275"/>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282A32"/>
              </a:buClr>
              <a:buSzPts val="2000"/>
              <a:buFont typeface="Arial"/>
              <a:buNone/>
            </a:pPr>
            <a:r>
              <a:rPr lang="en-US" sz="2000" b="0" i="0" u="none">
                <a:solidFill>
                  <a:srgbClr val="282A32"/>
                </a:solidFill>
                <a:latin typeface="Arial"/>
                <a:ea typeface="Arial"/>
                <a:cs typeface="Arial"/>
                <a:sym typeface="Arial"/>
              </a:rPr>
              <a:t>2011 OVERALL SCORE </a:t>
            </a:r>
            <a:r>
              <a:rPr lang="en-US" sz="2400" b="0" i="0" u="none">
                <a:solidFill>
                  <a:srgbClr val="888B8D"/>
                </a:solidFill>
                <a:latin typeface="Arial"/>
                <a:ea typeface="Arial"/>
                <a:cs typeface="Arial"/>
                <a:sym typeface="Arial"/>
              </a:rPr>
              <a:t>49%</a:t>
            </a:r>
            <a:endParaRPr/>
          </a:p>
          <a:p>
            <a:pPr marL="0" marR="0" lvl="0" indent="0" algn="l" rtl="0">
              <a:lnSpc>
                <a:spcPct val="100000"/>
              </a:lnSpc>
              <a:spcBef>
                <a:spcPts val="0"/>
              </a:spcBef>
              <a:spcAft>
                <a:spcPts val="0"/>
              </a:spcAft>
              <a:buClr>
                <a:srgbClr val="888B8D"/>
              </a:buClr>
              <a:buSzPts val="1200"/>
              <a:buFont typeface="Arial"/>
              <a:buNone/>
            </a:pPr>
            <a:r>
              <a:rPr lang="en-US" sz="1200" b="0" i="0" u="none">
                <a:solidFill>
                  <a:srgbClr val="888B8D"/>
                </a:solidFill>
                <a:latin typeface="Arial"/>
                <a:ea typeface="Arial"/>
                <a:cs typeface="Arial"/>
                <a:sym typeface="Arial"/>
              </a:rPr>
              <a:t>2010 OVERALL SCORE </a:t>
            </a:r>
            <a:r>
              <a:rPr lang="en-US" sz="1400" b="0" i="0" u="none">
                <a:solidFill>
                  <a:srgbClr val="888B8D"/>
                </a:solidFill>
                <a:latin typeface="Arial"/>
                <a:ea typeface="Arial"/>
                <a:cs typeface="Arial"/>
                <a:sym typeface="Arial"/>
              </a:rPr>
              <a:t>61%</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0"/>
        <p:cNvGrpSpPr/>
        <p:nvPr/>
      </p:nvGrpSpPr>
      <p:grpSpPr>
        <a:xfrm>
          <a:off x="0" y="0"/>
          <a:ext cx="0" cy="0"/>
          <a:chOff x="0" y="0"/>
          <a:chExt cx="0" cy="0"/>
        </a:xfrm>
      </p:grpSpPr>
      <p:sp>
        <p:nvSpPr>
          <p:cNvPr id="181" name="Google Shape;181;p7"/>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82A32"/>
              </a:buClr>
              <a:buSzPts val="3000"/>
              <a:buFont typeface="Arial"/>
              <a:buNone/>
            </a:pPr>
            <a:r>
              <a:rPr lang="en-US" sz="3000" b="0" i="0" u="none">
                <a:solidFill>
                  <a:srgbClr val="282A32"/>
                </a:solidFill>
                <a:latin typeface="Arial"/>
                <a:ea typeface="Arial"/>
                <a:cs typeface="Arial"/>
                <a:sym typeface="Arial"/>
              </a:rPr>
              <a:t>2011 Strengths</a:t>
            </a:r>
            <a:endParaRPr/>
          </a:p>
        </p:txBody>
      </p:sp>
      <p:sp>
        <p:nvSpPr>
          <p:cNvPr id="182" name="Google Shape;182;p7"/>
          <p:cNvSpPr txBox="1"/>
          <p:nvPr/>
        </p:nvSpPr>
        <p:spPr>
          <a:xfrm>
            <a:off x="225425" y="1306512"/>
            <a:ext cx="6670675" cy="368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F81AA"/>
              </a:buClr>
              <a:buSzPts val="1800"/>
              <a:buFont typeface="Arial"/>
              <a:buNone/>
            </a:pPr>
            <a:r>
              <a:rPr lang="en-US" sz="1800" b="0" i="0" u="none">
                <a:solidFill>
                  <a:srgbClr val="5F81AA"/>
                </a:solidFill>
                <a:latin typeface="Arial"/>
                <a:ea typeface="Arial"/>
                <a:cs typeface="Arial"/>
                <a:sym typeface="Arial"/>
              </a:rPr>
              <a:t>Top 5 performing items</a:t>
            </a:r>
            <a:endParaRPr/>
          </a:p>
        </p:txBody>
      </p:sp>
      <p:graphicFrame>
        <p:nvGraphicFramePr>
          <p:cNvPr id="183" name="Google Shape;183;p7"/>
          <p:cNvGraphicFramePr/>
          <p:nvPr>
            <p:extLst>
              <p:ext uri="{D42A27DB-BD31-4B8C-83A1-F6EECF244321}">
                <p14:modId xmlns:p14="http://schemas.microsoft.com/office/powerpoint/2010/main" val="2455525395"/>
              </p:ext>
            </p:extLst>
          </p:nvPr>
        </p:nvGraphicFramePr>
        <p:xfrm>
          <a:off x="265112" y="1687512"/>
          <a:ext cx="8564550" cy="1927150"/>
        </p:xfrm>
        <a:graphic>
          <a:graphicData uri="http://schemas.openxmlformats.org/drawingml/2006/table">
            <a:tbl>
              <a:tblPr>
                <a:noFill/>
                <a:tableStyleId>{4E636F8D-DADC-42B7-B77C-AA35126C786C}</a:tableStyleId>
              </a:tblPr>
              <a:tblGrid>
                <a:gridCol w="6365875"/>
                <a:gridCol w="1100125"/>
                <a:gridCol w="1098550"/>
              </a:tblGrid>
              <a:tr h="360350">
                <a:tc>
                  <a:txBody>
                    <a:bodyPr/>
                    <a:lstStyle/>
                    <a:p>
                      <a:pPr marL="0" marR="0" lvl="0" indent="0" algn="l" rtl="0">
                        <a:lnSpc>
                          <a:spcPct val="100000"/>
                        </a:lnSpc>
                        <a:spcBef>
                          <a:spcPts val="0"/>
                        </a:spcBef>
                        <a:spcAft>
                          <a:spcPts val="0"/>
                        </a:spcAft>
                        <a:buClr>
                          <a:srgbClr val="FFFFFF"/>
                        </a:buClr>
                        <a:buSzPts val="1200"/>
                        <a:buFont typeface="Arial"/>
                        <a:buNone/>
                      </a:pPr>
                      <a:r>
                        <a:rPr lang="en-US" sz="1200" b="1" i="0" u="none" strike="noStrike" cap="none" dirty="0">
                          <a:solidFill>
                            <a:srgbClr val="FFFFFF"/>
                          </a:solidFill>
                          <a:latin typeface="Arial"/>
                          <a:ea typeface="Arial"/>
                          <a:cs typeface="Arial"/>
                          <a:sym typeface="Arial"/>
                        </a:rPr>
                        <a:t>Survey Items</a:t>
                      </a:r>
                      <a:endParaRPr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 Fav</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Change*</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I know what I need to do to deliver a great experience to our clients.</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93%</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5</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66700">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smtClean="0">
                          <a:solidFill>
                            <a:srgbClr val="000000"/>
                          </a:solidFill>
                          <a:latin typeface="Arial"/>
                          <a:ea typeface="Arial"/>
                          <a:cs typeface="Arial"/>
                          <a:sym typeface="Arial"/>
                        </a:rPr>
                        <a:t>Guidelines </a:t>
                      </a:r>
                      <a:r>
                        <a:rPr lang="en-US" sz="1200" b="0" i="0" u="none" strike="noStrike" cap="none" dirty="0">
                          <a:solidFill>
                            <a:srgbClr val="000000"/>
                          </a:solidFill>
                          <a:latin typeface="Arial"/>
                          <a:ea typeface="Arial"/>
                          <a:cs typeface="Arial"/>
                          <a:sym typeface="Arial"/>
                        </a:rPr>
                        <a:t>on ethical practice (Code of Conduct) have been made clear to me.</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90%</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14</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Communications in my group are open and direct.</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88%</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13</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I understand how I can contribute to meeting the needs of our clients.</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84%</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8</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We treat our associates/contractors and candidates with respect.</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83%</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7</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bl>
          </a:graphicData>
        </a:graphic>
      </p:graphicFrame>
      <p:sp>
        <p:nvSpPr>
          <p:cNvPr id="184" name="Google Shape;184;p7"/>
          <p:cNvSpPr txBox="1"/>
          <p:nvPr/>
        </p:nvSpPr>
        <p:spPr>
          <a:xfrm>
            <a:off x="257175" y="4000500"/>
            <a:ext cx="6670675" cy="3698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F81AA"/>
              </a:buClr>
              <a:buSzPts val="1800"/>
              <a:buFont typeface="Arial"/>
              <a:buNone/>
            </a:pPr>
            <a:r>
              <a:rPr lang="en-US" sz="1800" b="0" i="0" u="none">
                <a:solidFill>
                  <a:srgbClr val="5F81AA"/>
                </a:solidFill>
                <a:latin typeface="Arial"/>
                <a:ea typeface="Arial"/>
                <a:cs typeface="Arial"/>
                <a:sym typeface="Arial"/>
              </a:rPr>
              <a:t>Most significant increases</a:t>
            </a:r>
            <a:endParaRPr/>
          </a:p>
        </p:txBody>
      </p:sp>
      <p:graphicFrame>
        <p:nvGraphicFramePr>
          <p:cNvPr id="185" name="Google Shape;185;p7"/>
          <p:cNvGraphicFramePr/>
          <p:nvPr>
            <p:extLst>
              <p:ext uri="{D42A27DB-BD31-4B8C-83A1-F6EECF244321}">
                <p14:modId xmlns:p14="http://schemas.microsoft.com/office/powerpoint/2010/main" val="2196834441"/>
              </p:ext>
            </p:extLst>
          </p:nvPr>
        </p:nvGraphicFramePr>
        <p:xfrm>
          <a:off x="282575" y="4397375"/>
          <a:ext cx="8564550" cy="1992250"/>
        </p:xfrm>
        <a:graphic>
          <a:graphicData uri="http://schemas.openxmlformats.org/drawingml/2006/table">
            <a:tbl>
              <a:tblPr>
                <a:noFill/>
                <a:tableStyleId>{4E636F8D-DADC-42B7-B77C-AA35126C786C}</a:tableStyleId>
              </a:tblPr>
              <a:tblGrid>
                <a:gridCol w="6365875"/>
                <a:gridCol w="1100125"/>
                <a:gridCol w="1098550"/>
              </a:tblGrid>
              <a:tr h="360350">
                <a:tc>
                  <a:txBody>
                    <a:bodyPr/>
                    <a:lstStyle/>
                    <a:p>
                      <a:pPr marL="0" marR="0" lvl="0" indent="0" algn="l" rtl="0">
                        <a:lnSpc>
                          <a:spcPct val="100000"/>
                        </a:lnSpc>
                        <a:spcBef>
                          <a:spcPts val="0"/>
                        </a:spcBef>
                        <a:spcAft>
                          <a:spcPts val="0"/>
                        </a:spcAft>
                        <a:buClr>
                          <a:srgbClr val="FFFFFF"/>
                        </a:buClr>
                        <a:buSzPts val="1200"/>
                        <a:buFont typeface="Arial"/>
                        <a:buNone/>
                      </a:pPr>
                      <a:r>
                        <a:rPr lang="en-US" sz="1200" b="1" i="0" u="none" strike="noStrike" cap="none" dirty="0">
                          <a:solidFill>
                            <a:srgbClr val="FFFFFF"/>
                          </a:solidFill>
                          <a:latin typeface="Arial"/>
                          <a:ea typeface="Arial"/>
                          <a:cs typeface="Arial"/>
                          <a:sym typeface="Arial"/>
                        </a:rPr>
                        <a:t>Survey Items</a:t>
                      </a:r>
                      <a:endParaRPr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 Fav</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Change*</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I stay updated on new developments that impact our business.</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57%</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20</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66700">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My Manager has a good understanding of the external business environment in which we operate.</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70%</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16</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651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smtClean="0">
                          <a:solidFill>
                            <a:srgbClr val="000000"/>
                          </a:solidFill>
                          <a:latin typeface="Arial"/>
                          <a:ea typeface="Arial"/>
                          <a:cs typeface="Arial"/>
                          <a:sym typeface="Arial"/>
                        </a:rPr>
                        <a:t>Guidelines </a:t>
                      </a:r>
                      <a:r>
                        <a:rPr lang="en-US" sz="1200" b="0" i="0" u="none" strike="noStrike" cap="none" dirty="0">
                          <a:solidFill>
                            <a:srgbClr val="000000"/>
                          </a:solidFill>
                          <a:latin typeface="Arial"/>
                          <a:ea typeface="Arial"/>
                          <a:cs typeface="Arial"/>
                          <a:sym typeface="Arial"/>
                        </a:rPr>
                        <a:t>on ethical practice (Code of Conduct) have been made clear to me.</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90%</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14</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Communications in my group are open and direct.</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88%</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13</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The amount of work I am expected to do is reasonable.</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55%</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11</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bl>
          </a:graphicData>
        </a:graphic>
      </p:graphicFrame>
      <p:sp>
        <p:nvSpPr>
          <p:cNvPr id="186" name="Google Shape;186;p7"/>
          <p:cNvSpPr txBox="1"/>
          <p:nvPr/>
        </p:nvSpPr>
        <p:spPr>
          <a:xfrm>
            <a:off x="50800" y="6553200"/>
            <a:ext cx="6807200" cy="2460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*As compared to 2010</a:t>
            </a:r>
            <a:endParaRPr/>
          </a:p>
        </p:txBody>
      </p:sp>
      <p:sp>
        <p:nvSpPr>
          <p:cNvPr id="187" name="Google Shape;187;p7"/>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What are the results?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1"/>
        <p:cNvGrpSpPr/>
        <p:nvPr/>
      </p:nvGrpSpPr>
      <p:grpSpPr>
        <a:xfrm>
          <a:off x="0" y="0"/>
          <a:ext cx="0" cy="0"/>
          <a:chOff x="0" y="0"/>
          <a:chExt cx="0" cy="0"/>
        </a:xfrm>
      </p:grpSpPr>
      <p:sp>
        <p:nvSpPr>
          <p:cNvPr id="192" name="Google Shape;192;p8"/>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82A32"/>
              </a:buClr>
              <a:buSzPts val="3000"/>
              <a:buFont typeface="Arial"/>
              <a:buNone/>
            </a:pPr>
            <a:r>
              <a:rPr lang="en-US" sz="3000" b="0" i="0" u="none">
                <a:solidFill>
                  <a:srgbClr val="282A32"/>
                </a:solidFill>
                <a:latin typeface="Arial"/>
                <a:ea typeface="Arial"/>
                <a:cs typeface="Arial"/>
                <a:sym typeface="Arial"/>
              </a:rPr>
              <a:t>2011 Opportunities</a:t>
            </a:r>
            <a:endParaRPr/>
          </a:p>
        </p:txBody>
      </p:sp>
      <p:sp>
        <p:nvSpPr>
          <p:cNvPr id="193" name="Google Shape;193;p8"/>
          <p:cNvSpPr txBox="1"/>
          <p:nvPr/>
        </p:nvSpPr>
        <p:spPr>
          <a:xfrm>
            <a:off x="225425" y="1306512"/>
            <a:ext cx="6670675" cy="368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F81AA"/>
              </a:buClr>
              <a:buSzPts val="1800"/>
              <a:buFont typeface="Arial"/>
              <a:buNone/>
            </a:pPr>
            <a:r>
              <a:rPr lang="en-US" sz="1800" b="0" i="0" u="none">
                <a:solidFill>
                  <a:srgbClr val="5F81AA"/>
                </a:solidFill>
                <a:latin typeface="Arial"/>
                <a:ea typeface="Arial"/>
                <a:cs typeface="Arial"/>
                <a:sym typeface="Arial"/>
              </a:rPr>
              <a:t>Bottom 5 performing items</a:t>
            </a:r>
            <a:endParaRPr/>
          </a:p>
        </p:txBody>
      </p:sp>
      <p:graphicFrame>
        <p:nvGraphicFramePr>
          <p:cNvPr id="194" name="Google Shape;194;p8"/>
          <p:cNvGraphicFramePr/>
          <p:nvPr/>
        </p:nvGraphicFramePr>
        <p:xfrm>
          <a:off x="265112" y="1687512"/>
          <a:ext cx="8564550" cy="1927150"/>
        </p:xfrm>
        <a:graphic>
          <a:graphicData uri="http://schemas.openxmlformats.org/drawingml/2006/table">
            <a:tbl>
              <a:tblPr>
                <a:noFill/>
                <a:tableStyleId>{4E636F8D-DADC-42B7-B77C-AA35126C786C}</a:tableStyleId>
              </a:tblPr>
              <a:tblGrid>
                <a:gridCol w="6365875"/>
                <a:gridCol w="1100125"/>
                <a:gridCol w="1098550"/>
              </a:tblGrid>
              <a:tr h="360350">
                <a:tc>
                  <a:txBody>
                    <a:bodyPr/>
                    <a:lstStyle/>
                    <a:p>
                      <a:pPr marL="0" marR="0" lvl="0" indent="0" algn="l" rtl="0">
                        <a:lnSpc>
                          <a:spcPct val="100000"/>
                        </a:lnSpc>
                        <a:spcBef>
                          <a:spcPts val="0"/>
                        </a:spcBef>
                        <a:spcAft>
                          <a:spcPts val="0"/>
                        </a:spcAft>
                        <a:buClr>
                          <a:srgbClr val="FFFFFF"/>
                        </a:buClr>
                        <a:buSzPts val="1200"/>
                        <a:buFont typeface="Arial"/>
                        <a:buNone/>
                      </a:pPr>
                      <a:r>
                        <a:rPr lang="en-US" sz="1200" b="1" i="0" u="none" strike="noStrike" cap="none" dirty="0">
                          <a:solidFill>
                            <a:srgbClr val="FFFFFF"/>
                          </a:solidFill>
                          <a:latin typeface="Arial"/>
                          <a:ea typeface="Arial"/>
                          <a:cs typeface="Arial"/>
                          <a:sym typeface="Arial"/>
                        </a:rPr>
                        <a:t>Survey Items</a:t>
                      </a:r>
                      <a:endParaRPr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 Fav</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Change*</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r>
              <a:tr h="366700">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I have been fairly compensated (full package e.g. pay, benefits, incentives, etc.) for my performance in the last year.</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16%</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-9</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Leadership energizes and inspires people to be their best.</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17%</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-25</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Change is well managed in our organization.</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21%</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-18</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In my organization, when people say they will do something, they do it.</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26%</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-16</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I am encouraged to take risks so that we can be an innovative organization.</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27%</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-21</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bl>
          </a:graphicData>
        </a:graphic>
      </p:graphicFrame>
      <p:sp>
        <p:nvSpPr>
          <p:cNvPr id="195" name="Google Shape;195;p8"/>
          <p:cNvSpPr txBox="1"/>
          <p:nvPr/>
        </p:nvSpPr>
        <p:spPr>
          <a:xfrm>
            <a:off x="257175" y="4000500"/>
            <a:ext cx="6670675" cy="3698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F81AA"/>
              </a:buClr>
              <a:buSzPts val="1800"/>
              <a:buFont typeface="Arial"/>
              <a:buNone/>
            </a:pPr>
            <a:r>
              <a:rPr lang="en-US" sz="1800" b="0" i="0" u="none">
                <a:solidFill>
                  <a:srgbClr val="5F81AA"/>
                </a:solidFill>
                <a:latin typeface="Arial"/>
                <a:ea typeface="Arial"/>
                <a:cs typeface="Arial"/>
                <a:sym typeface="Arial"/>
              </a:rPr>
              <a:t>Most significant decreases</a:t>
            </a:r>
            <a:endParaRPr/>
          </a:p>
        </p:txBody>
      </p:sp>
      <p:graphicFrame>
        <p:nvGraphicFramePr>
          <p:cNvPr id="196" name="Google Shape;196;p8"/>
          <p:cNvGraphicFramePr/>
          <p:nvPr/>
        </p:nvGraphicFramePr>
        <p:xfrm>
          <a:off x="282575" y="4397375"/>
          <a:ext cx="8564550" cy="1860475"/>
        </p:xfrm>
        <a:graphic>
          <a:graphicData uri="http://schemas.openxmlformats.org/drawingml/2006/table">
            <a:tbl>
              <a:tblPr>
                <a:noFill/>
                <a:tableStyleId>{4E636F8D-DADC-42B7-B77C-AA35126C786C}</a:tableStyleId>
              </a:tblPr>
              <a:tblGrid>
                <a:gridCol w="6365875"/>
                <a:gridCol w="1100125"/>
                <a:gridCol w="1098550"/>
              </a:tblGrid>
              <a:tr h="360350">
                <a:tc>
                  <a:txBody>
                    <a:bodyPr/>
                    <a:lstStyle/>
                    <a:p>
                      <a:pPr marL="0" marR="0" lvl="0" indent="0" algn="l" rtl="0">
                        <a:lnSpc>
                          <a:spcPct val="100000"/>
                        </a:lnSpc>
                        <a:spcBef>
                          <a:spcPts val="0"/>
                        </a:spcBef>
                        <a:spcAft>
                          <a:spcPts val="0"/>
                        </a:spcAft>
                        <a:buClr>
                          <a:srgbClr val="FFFFFF"/>
                        </a:buClr>
                        <a:buSzPts val="1200"/>
                        <a:buFont typeface="Arial"/>
                        <a:buNone/>
                      </a:pPr>
                      <a:r>
                        <a:rPr lang="en-US" sz="1200" b="1" i="0" u="none" strike="noStrike" cap="none" dirty="0">
                          <a:solidFill>
                            <a:srgbClr val="FFFFFF"/>
                          </a:solidFill>
                          <a:latin typeface="Arial"/>
                          <a:ea typeface="Arial"/>
                          <a:cs typeface="Arial"/>
                          <a:sym typeface="Arial"/>
                        </a:rPr>
                        <a:t>Survey Items</a:t>
                      </a:r>
                      <a:endParaRPr dirty="0"/>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 Fav</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c>
                  <a:txBody>
                    <a:bodyPr/>
                    <a:lstStyle/>
                    <a:p>
                      <a:pPr marL="0" marR="0" lvl="0" indent="0" algn="ctr" rtl="0">
                        <a:lnSpc>
                          <a:spcPct val="100000"/>
                        </a:lnSpc>
                        <a:spcBef>
                          <a:spcPts val="0"/>
                        </a:spcBef>
                        <a:spcAft>
                          <a:spcPts val="0"/>
                        </a:spcAft>
                        <a:buClr>
                          <a:srgbClr val="FFFFFF"/>
                        </a:buClr>
                        <a:buSzPts val="1200"/>
                        <a:buFont typeface="Arial"/>
                        <a:buNone/>
                      </a:pPr>
                      <a:r>
                        <a:rPr lang="en-US" sz="1200" b="1" i="0" u="none" strike="noStrike" cap="none">
                          <a:solidFill>
                            <a:srgbClr val="FFFFFF"/>
                          </a:solidFill>
                          <a:latin typeface="Arial"/>
                          <a:ea typeface="Arial"/>
                          <a:cs typeface="Arial"/>
                          <a:sym typeface="Arial"/>
                        </a:rPr>
                        <a:t>Change*</a:t>
                      </a:r>
                      <a:endParaRPr/>
                    </a:p>
                  </a:txBody>
                  <a:tcPr marL="91450" marR="91450" marT="45725" marB="45725"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38100" cap="flat" cmpd="sng">
                      <a:solidFill>
                        <a:schemeClr val="lt1"/>
                      </a:solidFill>
                      <a:prstDash val="solid"/>
                      <a:round/>
                      <a:headEnd type="none" w="sm" len="sm"/>
                      <a:tailEnd type="none" w="sm" len="sm"/>
                    </a:lnB>
                    <a:solidFill>
                      <a:srgbClr val="5F81AA"/>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Leadership creates a learning environment and supports our development.</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29%</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-30</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381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Leadership aligns our vision and strategy with business objectives.</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40%</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-30</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Leadership is approachable and engaging.</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38%</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-26</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Leadership energizes and inspires people to be their best.</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17%</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-25</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EAEFF4"/>
                    </a:solidFill>
                  </a:tcPr>
                </a:tc>
              </a:tr>
              <a:tr h="300025">
                <a:tc>
                  <a:txBody>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Arial"/>
                          <a:ea typeface="Arial"/>
                          <a:cs typeface="Arial"/>
                          <a:sym typeface="Arial"/>
                        </a:rPr>
                        <a:t>We encourage new ideas and creative solutions.</a:t>
                      </a:r>
                      <a:endParaRPr/>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39%</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c>
                  <a:txBody>
                    <a:bodyPr/>
                    <a:lstStyle/>
                    <a:p>
                      <a:pPr marL="0" marR="0" lvl="0" indent="0" algn="ctr" rtl="0">
                        <a:lnSpc>
                          <a:spcPct val="100000"/>
                        </a:lnSpc>
                        <a:spcBef>
                          <a:spcPts val="0"/>
                        </a:spcBef>
                        <a:spcAft>
                          <a:spcPts val="0"/>
                        </a:spcAft>
                        <a:buClr>
                          <a:srgbClr val="000000"/>
                        </a:buClr>
                        <a:buSzPts val="1200"/>
                        <a:buFont typeface="Arial"/>
                        <a:buNone/>
                      </a:pPr>
                      <a:r>
                        <a:rPr lang="en-US" sz="1200" b="0" i="0" u="none" strike="noStrike" cap="none" dirty="0">
                          <a:solidFill>
                            <a:srgbClr val="000000"/>
                          </a:solidFill>
                          <a:latin typeface="Arial"/>
                          <a:ea typeface="Arial"/>
                          <a:cs typeface="Arial"/>
                          <a:sym typeface="Arial"/>
                        </a:rPr>
                        <a:t>-23</a:t>
                      </a:r>
                      <a:endParaRPr dirty="0"/>
                    </a:p>
                  </a:txBody>
                  <a:tcPr marL="91450" marR="91450"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chemeClr val="lt1"/>
                      </a:solidFill>
                      <a:prstDash val="solid"/>
                      <a:round/>
                      <a:headEnd type="none" w="sm" len="sm"/>
                      <a:tailEnd type="none" w="sm" len="sm"/>
                    </a:lnB>
                    <a:solidFill>
                      <a:srgbClr val="D3DDE9"/>
                    </a:solidFill>
                  </a:tcPr>
                </a:tc>
              </a:tr>
            </a:tbl>
          </a:graphicData>
        </a:graphic>
      </p:graphicFrame>
      <p:sp>
        <p:nvSpPr>
          <p:cNvPr id="197" name="Google Shape;197;p8"/>
          <p:cNvSpPr txBox="1"/>
          <p:nvPr/>
        </p:nvSpPr>
        <p:spPr>
          <a:xfrm>
            <a:off x="50800" y="6553200"/>
            <a:ext cx="6807200" cy="2460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*As compared to 2010</a:t>
            </a:r>
            <a:endParaRPr/>
          </a:p>
        </p:txBody>
      </p:sp>
      <p:sp>
        <p:nvSpPr>
          <p:cNvPr id="198" name="Google Shape;198;p8"/>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What are the results?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02"/>
        <p:cNvGrpSpPr/>
        <p:nvPr/>
      </p:nvGrpSpPr>
      <p:grpSpPr>
        <a:xfrm>
          <a:off x="0" y="0"/>
          <a:ext cx="0" cy="0"/>
          <a:chOff x="0" y="0"/>
          <a:chExt cx="0" cy="0"/>
        </a:xfrm>
      </p:grpSpPr>
      <p:grpSp>
        <p:nvGrpSpPr>
          <p:cNvPr id="203" name="Google Shape;203;p9"/>
          <p:cNvGrpSpPr/>
          <p:nvPr/>
        </p:nvGrpSpPr>
        <p:grpSpPr>
          <a:xfrm>
            <a:off x="3632198" y="785393"/>
            <a:ext cx="5482803" cy="3935832"/>
            <a:chOff x="3632200" y="334321"/>
            <a:chExt cx="5482800" cy="3932879"/>
          </a:xfrm>
        </p:grpSpPr>
        <p:sp>
          <p:nvSpPr>
            <p:cNvPr id="204" name="Google Shape;204;p9"/>
            <p:cNvSpPr txBox="1"/>
            <p:nvPr/>
          </p:nvSpPr>
          <p:spPr>
            <a:xfrm>
              <a:off x="3853542" y="334321"/>
              <a:ext cx="5138058" cy="1374735"/>
            </a:xfrm>
            <a:prstGeom prst="rect">
              <a:avLst/>
            </a:prstGeom>
            <a:solidFill>
              <a:schemeClr val="lt1"/>
            </a:solidFill>
            <a:ln>
              <a:noFill/>
            </a:ln>
          </p:spPr>
          <p:txBody>
            <a:bodyPr spcFirstLastPara="1" wrap="square" lIns="91425" tIns="45700" rIns="91425" bIns="45700" anchor="t" anchorCtr="0">
              <a:spAutoFit/>
            </a:bodyPr>
            <a:lstStyle/>
            <a:p>
              <a:pPr marL="0" marR="0" lvl="0" indent="0" algn="l" rtl="0">
                <a:lnSpc>
                  <a:spcPct val="108695"/>
                </a:lnSpc>
                <a:spcBef>
                  <a:spcPts val="0"/>
                </a:spcBef>
                <a:spcAft>
                  <a:spcPts val="0"/>
                </a:spcAft>
                <a:buSzPts val="4600"/>
                <a:buFont typeface="Arial"/>
                <a:buNone/>
              </a:pPr>
              <a:r>
                <a:rPr lang="en-US" sz="4600" b="0" i="0" u="none" strike="noStrike" cap="none">
                  <a:latin typeface="Arial"/>
                  <a:ea typeface="Arial"/>
                  <a:cs typeface="Arial"/>
                  <a:sym typeface="Arial"/>
                </a:rPr>
                <a:t>ENGAGEMENT LEVEL</a:t>
              </a:r>
              <a:endParaRPr/>
            </a:p>
          </p:txBody>
        </p:sp>
        <p:pic>
          <p:nvPicPr>
            <p:cNvPr id="205" name="Google Shape;205;p9"/>
            <p:cNvPicPr preferRelativeResize="0"/>
            <p:nvPr/>
          </p:nvPicPr>
          <p:blipFill rotWithShape="1">
            <a:blip r:embed="rId4">
              <a:alphaModFix/>
            </a:blip>
            <a:srcRect/>
            <a:stretch/>
          </p:blipFill>
          <p:spPr>
            <a:xfrm>
              <a:off x="3632200" y="1603400"/>
              <a:ext cx="2082800" cy="2082800"/>
            </a:xfrm>
            <a:prstGeom prst="rect">
              <a:avLst/>
            </a:prstGeom>
            <a:noFill/>
            <a:ln>
              <a:noFill/>
            </a:ln>
          </p:spPr>
        </p:pic>
        <p:pic>
          <p:nvPicPr>
            <p:cNvPr id="206" name="Google Shape;206;p9"/>
            <p:cNvPicPr preferRelativeResize="0"/>
            <p:nvPr/>
          </p:nvPicPr>
          <p:blipFill rotWithShape="1">
            <a:blip r:embed="rId5">
              <a:alphaModFix/>
            </a:blip>
            <a:srcRect/>
            <a:stretch/>
          </p:blipFill>
          <p:spPr>
            <a:xfrm>
              <a:off x="5332200" y="1603400"/>
              <a:ext cx="2082800" cy="2082800"/>
            </a:xfrm>
            <a:prstGeom prst="rect">
              <a:avLst/>
            </a:prstGeom>
            <a:noFill/>
            <a:ln>
              <a:noFill/>
            </a:ln>
          </p:spPr>
        </p:pic>
        <p:pic>
          <p:nvPicPr>
            <p:cNvPr id="207" name="Google Shape;207;p9"/>
            <p:cNvPicPr preferRelativeResize="0"/>
            <p:nvPr/>
          </p:nvPicPr>
          <p:blipFill rotWithShape="1">
            <a:blip r:embed="rId6">
              <a:alphaModFix/>
            </a:blip>
            <a:srcRect/>
            <a:stretch/>
          </p:blipFill>
          <p:spPr>
            <a:xfrm>
              <a:off x="7032200" y="1603400"/>
              <a:ext cx="2082800" cy="2082800"/>
            </a:xfrm>
            <a:prstGeom prst="rect">
              <a:avLst/>
            </a:prstGeom>
            <a:noFill/>
            <a:ln>
              <a:noFill/>
            </a:ln>
          </p:spPr>
        </p:pic>
        <p:sp>
          <p:nvSpPr>
            <p:cNvPr id="208" name="Google Shape;208;p9"/>
            <p:cNvSpPr/>
            <p:nvPr/>
          </p:nvSpPr>
          <p:spPr>
            <a:xfrm>
              <a:off x="4019552" y="3762754"/>
              <a:ext cx="4667248" cy="504446"/>
            </a:xfrm>
            <a:prstGeom prst="roundRect">
              <a:avLst>
                <a:gd name="adj" fmla="val 5040"/>
              </a:avLst>
            </a:prstGeom>
            <a:solidFill>
              <a:schemeClr val="lt1"/>
            </a:solidFill>
            <a:ln w="9525" cap="flat" cmpd="sng">
              <a:solidFill>
                <a:srgbClr val="789F90"/>
              </a:solidFill>
              <a:prstDash val="solid"/>
              <a:miter lim="800000"/>
              <a:headEnd type="none" w="sm" len="sm"/>
              <a:tailEnd type="none" w="sm" len="sm"/>
            </a:ln>
          </p:spPr>
          <p:txBody>
            <a:bodyPr spcFirstLastPara="1" wrap="square" lIns="91425" tIns="137150" rIns="91425" bIns="137150" anchor="t" anchorCtr="0">
              <a:noAutofit/>
            </a:bodyPr>
            <a:lstStyle/>
            <a:p>
              <a:pPr marL="57150" marR="0" lvl="0" indent="0" algn="l" rtl="0">
                <a:lnSpc>
                  <a:spcPct val="100000"/>
                </a:lnSpc>
                <a:spcBef>
                  <a:spcPts val="0"/>
                </a:spcBef>
                <a:spcAft>
                  <a:spcPts val="0"/>
                </a:spcAft>
                <a:buClr>
                  <a:srgbClr val="787D82"/>
                </a:buClr>
                <a:buSzPts val="1400"/>
                <a:buFont typeface="Arial"/>
                <a:buNone/>
              </a:pPr>
              <a:r>
                <a:rPr lang="en-US" sz="1400" b="0" i="0" u="none" baseline="30000">
                  <a:solidFill>
                    <a:srgbClr val="787D82"/>
                  </a:solidFill>
                  <a:latin typeface="Arial"/>
                  <a:ea typeface="Arial"/>
                  <a:cs typeface="Arial"/>
                  <a:sym typeface="Arial"/>
                </a:rPr>
                <a:t>Employees answered positively to all four engagement items.</a:t>
              </a:r>
              <a:br>
                <a:rPr lang="en-US" sz="1400" b="0" i="0" u="none" baseline="30000">
                  <a:solidFill>
                    <a:srgbClr val="787D82"/>
                  </a:solidFill>
                  <a:latin typeface="Arial"/>
                  <a:ea typeface="Arial"/>
                  <a:cs typeface="Arial"/>
                  <a:sym typeface="Arial"/>
                </a:rPr>
              </a:br>
              <a:r>
                <a:rPr lang="en-US" sz="1400" b="0" i="0" u="none" baseline="30000">
                  <a:solidFill>
                    <a:srgbClr val="787D82"/>
                  </a:solidFill>
                  <a:latin typeface="Arial"/>
                  <a:ea typeface="Arial"/>
                  <a:cs typeface="Arial"/>
                  <a:sym typeface="Arial"/>
                </a:rPr>
                <a:t>(positive = strongly agree / tend to agree)</a:t>
              </a:r>
              <a:endParaRPr/>
            </a:p>
          </p:txBody>
        </p:sp>
        <p:sp>
          <p:nvSpPr>
            <p:cNvPr id="209" name="Google Shape;209;p9"/>
            <p:cNvSpPr txBox="1"/>
            <p:nvPr/>
          </p:nvSpPr>
          <p:spPr>
            <a:xfrm>
              <a:off x="3952877" y="3661230"/>
              <a:ext cx="885825" cy="184012"/>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789F90"/>
                </a:buClr>
                <a:buSzPts val="1200"/>
                <a:buFont typeface="Arial"/>
                <a:buNone/>
              </a:pPr>
              <a:r>
                <a:rPr lang="en-US" sz="1200" b="0" i="0" u="none">
                  <a:solidFill>
                    <a:srgbClr val="789F90"/>
                  </a:solidFill>
                  <a:latin typeface="Arial"/>
                  <a:ea typeface="Arial"/>
                  <a:cs typeface="Arial"/>
                  <a:sym typeface="Arial"/>
                </a:rPr>
                <a:t>ENGAGED</a:t>
              </a:r>
              <a:endParaRPr/>
            </a:p>
          </p:txBody>
        </p:sp>
      </p:grpSp>
      <p:grpSp>
        <p:nvGrpSpPr>
          <p:cNvPr id="210" name="Google Shape;210;p9"/>
          <p:cNvGrpSpPr/>
          <p:nvPr/>
        </p:nvGrpSpPr>
        <p:grpSpPr>
          <a:xfrm>
            <a:off x="4019550" y="4832143"/>
            <a:ext cx="4667250" cy="695531"/>
            <a:chOff x="4019553" y="4562777"/>
            <a:chExt cx="4667247" cy="695023"/>
          </a:xfrm>
        </p:grpSpPr>
        <p:sp>
          <p:nvSpPr>
            <p:cNvPr id="211" name="Google Shape;211;p9"/>
            <p:cNvSpPr/>
            <p:nvPr/>
          </p:nvSpPr>
          <p:spPr>
            <a:xfrm>
              <a:off x="4019553" y="4734308"/>
              <a:ext cx="4667247" cy="523492"/>
            </a:xfrm>
            <a:prstGeom prst="roundRect">
              <a:avLst>
                <a:gd name="adj" fmla="val 5040"/>
              </a:avLst>
            </a:prstGeom>
            <a:solidFill>
              <a:schemeClr val="lt1"/>
            </a:solidFill>
            <a:ln w="9525" cap="flat" cmpd="sng">
              <a:solidFill>
                <a:srgbClr val="DC8633"/>
              </a:solidFill>
              <a:prstDash val="solid"/>
              <a:miter lim="800000"/>
              <a:headEnd type="none" w="sm" len="sm"/>
              <a:tailEnd type="none" w="sm" len="sm"/>
            </a:ln>
          </p:spPr>
          <p:txBody>
            <a:bodyPr spcFirstLastPara="1" wrap="square" lIns="91425" tIns="137150" rIns="0" bIns="0" anchor="t" anchorCtr="0">
              <a:noAutofit/>
            </a:bodyPr>
            <a:lstStyle/>
            <a:p>
              <a:pPr marL="57150" marR="0" lvl="0" indent="0" algn="l" rtl="0">
                <a:lnSpc>
                  <a:spcPct val="100000"/>
                </a:lnSpc>
                <a:spcBef>
                  <a:spcPts val="0"/>
                </a:spcBef>
                <a:spcAft>
                  <a:spcPts val="0"/>
                </a:spcAft>
                <a:buClr>
                  <a:srgbClr val="787D82"/>
                </a:buClr>
                <a:buSzPts val="1400"/>
                <a:buFont typeface="Arial"/>
                <a:buNone/>
              </a:pPr>
              <a:endParaRPr lang="en-US" sz="1400" b="0" i="0" u="none" baseline="30000" dirty="0" smtClean="0">
                <a:solidFill>
                  <a:srgbClr val="787D82"/>
                </a:solidFill>
                <a:latin typeface="Arial"/>
                <a:ea typeface="Arial"/>
                <a:cs typeface="Arial"/>
                <a:sym typeface="Arial"/>
              </a:endParaRPr>
            </a:p>
            <a:p>
              <a:pPr marL="57150" marR="0" lvl="0" indent="0" algn="l" rtl="0">
                <a:lnSpc>
                  <a:spcPct val="100000"/>
                </a:lnSpc>
                <a:spcBef>
                  <a:spcPts val="0"/>
                </a:spcBef>
                <a:spcAft>
                  <a:spcPts val="0"/>
                </a:spcAft>
                <a:buClr>
                  <a:srgbClr val="787D82"/>
                </a:buClr>
                <a:buSzPts val="1400"/>
                <a:buFont typeface="Arial"/>
                <a:buNone/>
              </a:pPr>
              <a:r>
                <a:rPr lang="en-US" sz="1400" b="0" i="0" u="none" baseline="30000" dirty="0" smtClean="0">
                  <a:solidFill>
                    <a:srgbClr val="787D82"/>
                  </a:solidFill>
                  <a:latin typeface="Arial"/>
                  <a:ea typeface="Arial"/>
                  <a:cs typeface="Arial"/>
                  <a:sym typeface="Arial"/>
                </a:rPr>
                <a:t>Employees </a:t>
              </a:r>
              <a:r>
                <a:rPr lang="en-US" sz="1400" b="0" i="0" u="none" baseline="30000" dirty="0">
                  <a:solidFill>
                    <a:srgbClr val="787D82"/>
                  </a:solidFill>
                  <a:latin typeface="Arial"/>
                  <a:ea typeface="Arial"/>
                  <a:cs typeface="Arial"/>
                  <a:sym typeface="Arial"/>
                </a:rPr>
                <a:t>answered positively to some but not all of the four engagement items.</a:t>
              </a:r>
              <a:endParaRPr dirty="0"/>
            </a:p>
          </p:txBody>
        </p:sp>
        <p:sp>
          <p:nvSpPr>
            <p:cNvPr id="212" name="Google Shape;212;p9"/>
            <p:cNvSpPr txBox="1"/>
            <p:nvPr/>
          </p:nvSpPr>
          <p:spPr>
            <a:xfrm>
              <a:off x="4019553" y="4562777"/>
              <a:ext cx="1714499" cy="184015"/>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DC8633"/>
                </a:buClr>
                <a:buSzPts val="1200"/>
                <a:buFont typeface="Arial"/>
                <a:buNone/>
              </a:pPr>
              <a:r>
                <a:rPr lang="en-US" sz="1200" b="0" i="0" u="none" dirty="0">
                  <a:solidFill>
                    <a:srgbClr val="DC8633"/>
                  </a:solidFill>
                  <a:latin typeface="Arial"/>
                  <a:ea typeface="Arial"/>
                  <a:cs typeface="Arial"/>
                  <a:sym typeface="Arial"/>
                </a:rPr>
                <a:t>PARTIALLY ENGAGED</a:t>
              </a:r>
              <a:endParaRPr dirty="0"/>
            </a:p>
          </p:txBody>
        </p:sp>
      </p:grpSp>
      <p:grpSp>
        <p:nvGrpSpPr>
          <p:cNvPr id="213" name="Google Shape;213;p9"/>
          <p:cNvGrpSpPr/>
          <p:nvPr/>
        </p:nvGrpSpPr>
        <p:grpSpPr>
          <a:xfrm>
            <a:off x="3952875" y="5708650"/>
            <a:ext cx="4733925" cy="615950"/>
            <a:chOff x="3952877" y="5632907"/>
            <a:chExt cx="4733923" cy="615493"/>
          </a:xfrm>
        </p:grpSpPr>
        <p:sp>
          <p:nvSpPr>
            <p:cNvPr id="214" name="Google Shape;214;p9"/>
            <p:cNvSpPr/>
            <p:nvPr/>
          </p:nvSpPr>
          <p:spPr>
            <a:xfrm>
              <a:off x="4019552" y="5734432"/>
              <a:ext cx="4667248" cy="513968"/>
            </a:xfrm>
            <a:prstGeom prst="roundRect">
              <a:avLst>
                <a:gd name="adj" fmla="val 5040"/>
              </a:avLst>
            </a:prstGeom>
            <a:solidFill>
              <a:schemeClr val="lt1"/>
            </a:solidFill>
            <a:ln w="9525" cap="flat" cmpd="sng">
              <a:solidFill>
                <a:srgbClr val="CD545B"/>
              </a:solidFill>
              <a:prstDash val="solid"/>
              <a:miter lim="800000"/>
              <a:headEnd type="none" w="sm" len="sm"/>
              <a:tailEnd type="none" w="sm" len="sm"/>
            </a:ln>
          </p:spPr>
          <p:txBody>
            <a:bodyPr spcFirstLastPara="1" wrap="square" lIns="91425" tIns="137150" rIns="91425" bIns="137150" anchor="t" anchorCtr="0">
              <a:noAutofit/>
            </a:bodyPr>
            <a:lstStyle/>
            <a:p>
              <a:pPr marL="57150" marR="0" lvl="0" indent="0" algn="l" rtl="0">
                <a:lnSpc>
                  <a:spcPct val="100000"/>
                </a:lnSpc>
                <a:spcBef>
                  <a:spcPts val="0"/>
                </a:spcBef>
                <a:spcAft>
                  <a:spcPts val="0"/>
                </a:spcAft>
                <a:buClr>
                  <a:srgbClr val="787D82"/>
                </a:buClr>
                <a:buSzPts val="1400"/>
                <a:buFont typeface="Arial"/>
                <a:buNone/>
              </a:pPr>
              <a:r>
                <a:rPr lang="en-US" sz="1400" b="0" i="0" u="none" baseline="30000">
                  <a:solidFill>
                    <a:srgbClr val="787D82"/>
                  </a:solidFill>
                  <a:latin typeface="Arial"/>
                  <a:ea typeface="Arial"/>
                  <a:cs typeface="Arial"/>
                  <a:sym typeface="Arial"/>
                </a:rPr>
                <a:t>Employees did not answer positively to any of the four engagement items. </a:t>
              </a:r>
              <a:br>
                <a:rPr lang="en-US" sz="1400" b="0" i="0" u="none" baseline="30000">
                  <a:solidFill>
                    <a:srgbClr val="787D82"/>
                  </a:solidFill>
                  <a:latin typeface="Arial"/>
                  <a:ea typeface="Arial"/>
                  <a:cs typeface="Arial"/>
                  <a:sym typeface="Arial"/>
                </a:rPr>
              </a:br>
              <a:r>
                <a:rPr lang="en-US" sz="1400" b="0" i="0" u="none" baseline="30000">
                  <a:solidFill>
                    <a:srgbClr val="787D82"/>
                  </a:solidFill>
                  <a:latin typeface="Arial"/>
                  <a:ea typeface="Arial"/>
                  <a:cs typeface="Arial"/>
                  <a:sym typeface="Arial"/>
                </a:rPr>
                <a:t>(not positive = tend to disagree / strongly disagree)</a:t>
              </a:r>
              <a:endParaRPr/>
            </a:p>
          </p:txBody>
        </p:sp>
        <p:sp>
          <p:nvSpPr>
            <p:cNvPr id="215" name="Google Shape;215;p9"/>
            <p:cNvSpPr txBox="1"/>
            <p:nvPr/>
          </p:nvSpPr>
          <p:spPr>
            <a:xfrm>
              <a:off x="3952877" y="5632907"/>
              <a:ext cx="1228724" cy="184013"/>
            </a:xfrm>
            <a:prstGeom prst="rect">
              <a:avLst/>
            </a:prstGeom>
            <a:solidFill>
              <a:schemeClr val="lt1"/>
            </a:solidFill>
            <a:ln>
              <a:noFill/>
            </a:ln>
          </p:spPr>
          <p:txBody>
            <a:bodyPr spcFirstLastPara="1" wrap="square" lIns="45700" tIns="0" rIns="45700" bIns="0" anchor="t" anchorCtr="0">
              <a:spAutoFit/>
            </a:bodyPr>
            <a:lstStyle/>
            <a:p>
              <a:pPr marL="0" marR="0" lvl="0" indent="0" algn="l" rtl="0">
                <a:lnSpc>
                  <a:spcPct val="100000"/>
                </a:lnSpc>
                <a:spcBef>
                  <a:spcPts val="0"/>
                </a:spcBef>
                <a:spcAft>
                  <a:spcPts val="0"/>
                </a:spcAft>
                <a:buClr>
                  <a:srgbClr val="CD545B"/>
                </a:buClr>
                <a:buSzPts val="1200"/>
                <a:buFont typeface="Arial"/>
                <a:buNone/>
              </a:pPr>
              <a:r>
                <a:rPr lang="en-US" sz="1200" b="0" i="0" u="none">
                  <a:solidFill>
                    <a:srgbClr val="CD545B"/>
                  </a:solidFill>
                  <a:latin typeface="Arial"/>
                  <a:ea typeface="Arial"/>
                  <a:cs typeface="Arial"/>
                  <a:sym typeface="Arial"/>
                </a:rPr>
                <a:t>NOT ENGAGED</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9"/>
        <p:cNvGrpSpPr/>
        <p:nvPr/>
      </p:nvGrpSpPr>
      <p:grpSpPr>
        <a:xfrm>
          <a:off x="0" y="0"/>
          <a:ext cx="0" cy="0"/>
          <a:chOff x="0" y="0"/>
          <a:chExt cx="0" cy="0"/>
        </a:xfrm>
      </p:grpSpPr>
      <p:sp>
        <p:nvSpPr>
          <p:cNvPr id="220" name="Google Shape;220;p10"/>
          <p:cNvSpPr txBox="1">
            <a:spLocks noGrp="1"/>
          </p:cNvSpPr>
          <p:nvPr>
            <p:ph type="title"/>
          </p:nvPr>
        </p:nvSpPr>
        <p:spPr>
          <a:xfrm>
            <a:off x="228600" y="762000"/>
            <a:ext cx="8458200" cy="9144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282A32"/>
              </a:buClr>
              <a:buSzPts val="2800"/>
              <a:buFont typeface="Arial"/>
              <a:buNone/>
            </a:pPr>
            <a:r>
              <a:rPr lang="en-US" sz="2800" b="0" i="0" u="none">
                <a:solidFill>
                  <a:srgbClr val="282A32"/>
                </a:solidFill>
                <a:latin typeface="Arial"/>
                <a:ea typeface="Arial"/>
                <a:cs typeface="Arial"/>
                <a:sym typeface="Arial"/>
              </a:rPr>
              <a:t>Individual Engagement Items</a:t>
            </a:r>
            <a:br>
              <a:rPr lang="en-US" sz="2800" b="0" i="0" u="none">
                <a:solidFill>
                  <a:srgbClr val="282A32"/>
                </a:solidFill>
                <a:latin typeface="Arial"/>
                <a:ea typeface="Arial"/>
                <a:cs typeface="Arial"/>
                <a:sym typeface="Arial"/>
              </a:rPr>
            </a:br>
            <a:endParaRPr/>
          </a:p>
        </p:txBody>
      </p:sp>
      <p:sp>
        <p:nvSpPr>
          <p:cNvPr id="221" name="Google Shape;221;p10"/>
          <p:cNvSpPr txBox="1"/>
          <p:nvPr/>
        </p:nvSpPr>
        <p:spPr>
          <a:xfrm>
            <a:off x="152400" y="92075"/>
            <a:ext cx="4656137" cy="365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2000"/>
              <a:buFont typeface="Arial"/>
              <a:buNone/>
            </a:pPr>
            <a:r>
              <a:rPr lang="en-US" sz="2000" b="0" i="0" u="none">
                <a:solidFill>
                  <a:schemeClr val="lt1"/>
                </a:solidFill>
                <a:latin typeface="Arial"/>
                <a:ea typeface="Arial"/>
                <a:cs typeface="Arial"/>
                <a:sym typeface="Arial"/>
              </a:rPr>
              <a:t>What are the results?</a:t>
            </a:r>
            <a:endParaRPr/>
          </a:p>
        </p:txBody>
      </p:sp>
      <p:sp>
        <p:nvSpPr>
          <p:cNvPr id="222" name="Google Shape;222;p10"/>
          <p:cNvSpPr/>
          <p:nvPr/>
        </p:nvSpPr>
        <p:spPr>
          <a:xfrm>
            <a:off x="447675" y="1495425"/>
            <a:ext cx="441325" cy="1995487"/>
          </a:xfrm>
          <a:prstGeom prst="leftBrace">
            <a:avLst>
              <a:gd name="adj1" fmla="val 8333"/>
              <a:gd name="adj2" fmla="val 50000"/>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3" name="Google Shape;223;p10"/>
          <p:cNvSpPr/>
          <p:nvPr/>
        </p:nvSpPr>
        <p:spPr>
          <a:xfrm>
            <a:off x="447675" y="3705225"/>
            <a:ext cx="441325" cy="2224087"/>
          </a:xfrm>
          <a:prstGeom prst="leftBrace">
            <a:avLst>
              <a:gd name="adj1" fmla="val 8333"/>
              <a:gd name="adj2" fmla="val 50000"/>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224" name="Google Shape;224;p10"/>
          <p:cNvSpPr txBox="1"/>
          <p:nvPr/>
        </p:nvSpPr>
        <p:spPr>
          <a:xfrm rot="-5400000">
            <a:off x="-627856" y="2278856"/>
            <a:ext cx="1755775" cy="3381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Job</a:t>
            </a:r>
            <a:endParaRPr/>
          </a:p>
        </p:txBody>
      </p:sp>
      <p:sp>
        <p:nvSpPr>
          <p:cNvPr id="225" name="Google Shape;225;p10"/>
          <p:cNvSpPr txBox="1"/>
          <p:nvPr/>
        </p:nvSpPr>
        <p:spPr>
          <a:xfrm rot="-5400000">
            <a:off x="-627062" y="4641850"/>
            <a:ext cx="1754187" cy="3381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600"/>
              <a:buFont typeface="Arial"/>
              <a:buNone/>
            </a:pPr>
            <a:r>
              <a:rPr lang="en-US" sz="1600" b="1" i="0" u="none">
                <a:solidFill>
                  <a:schemeClr val="dk1"/>
                </a:solidFill>
                <a:latin typeface="Arial"/>
                <a:ea typeface="Arial"/>
                <a:cs typeface="Arial"/>
                <a:sym typeface="Arial"/>
              </a:rPr>
              <a:t>Organization</a:t>
            </a:r>
            <a:endParaRPr/>
          </a:p>
        </p:txBody>
      </p:sp>
      <p:sp>
        <p:nvSpPr>
          <p:cNvPr id="226" name="Google Shape;226;p10"/>
          <p:cNvSpPr txBox="1"/>
          <p:nvPr/>
        </p:nvSpPr>
        <p:spPr>
          <a:xfrm>
            <a:off x="885825" y="1400175"/>
            <a:ext cx="2209800" cy="1100137"/>
          </a:xfrm>
          <a:prstGeom prst="rect">
            <a:avLst/>
          </a:prstGeom>
          <a:noFill/>
          <a:ln>
            <a:noFill/>
          </a:ln>
        </p:spPr>
        <p:txBody>
          <a:bodyPr spcFirstLastPara="1" wrap="square" lIns="91425" tIns="45700" rIns="91425" bIns="45700" anchor="ctr" anchorCtr="0">
            <a:noAutofit/>
          </a:bodyPr>
          <a:lstStyle/>
          <a:p>
            <a:pPr marL="0" marR="0" lvl="0" indent="0" algn="r" rtl="0">
              <a:lnSpc>
                <a:spcPct val="95000"/>
              </a:lnSpc>
              <a:spcBef>
                <a:spcPts val="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MOTIVATION</a:t>
            </a:r>
            <a:endParaRPr/>
          </a:p>
          <a:p>
            <a:pPr marL="0" marR="0" lvl="0" indent="0" algn="r" rtl="0">
              <a:lnSpc>
                <a:spcPct val="95000"/>
              </a:lnSpc>
              <a:spcBef>
                <a:spcPts val="0"/>
              </a:spcBef>
              <a:spcAft>
                <a:spcPts val="0"/>
              </a:spcAft>
              <a:buClr>
                <a:schemeClr val="dk1"/>
              </a:buClr>
              <a:buSzPts val="1200"/>
              <a:buFont typeface="Arial"/>
              <a:buNone/>
            </a:pPr>
            <a:r>
              <a:rPr lang="en-US" sz="1200" b="0" i="0" u="none">
                <a:solidFill>
                  <a:schemeClr val="dk1"/>
                </a:solidFill>
                <a:latin typeface="Arial"/>
                <a:ea typeface="Arial"/>
                <a:cs typeface="Arial"/>
                <a:sym typeface="Arial"/>
              </a:rPr>
              <a:t>(I feel motivated in my current job.)</a:t>
            </a:r>
            <a:endParaRPr/>
          </a:p>
        </p:txBody>
      </p:sp>
      <p:sp>
        <p:nvSpPr>
          <p:cNvPr id="227" name="Google Shape;227;p10"/>
          <p:cNvSpPr txBox="1"/>
          <p:nvPr/>
        </p:nvSpPr>
        <p:spPr>
          <a:xfrm>
            <a:off x="885825" y="2500312"/>
            <a:ext cx="2209800" cy="1100137"/>
          </a:xfrm>
          <a:prstGeom prst="rect">
            <a:avLst/>
          </a:prstGeom>
          <a:noFill/>
          <a:ln>
            <a:noFill/>
          </a:ln>
        </p:spPr>
        <p:txBody>
          <a:bodyPr spcFirstLastPara="1" wrap="square" lIns="91425" tIns="45700" rIns="91425" bIns="45700" anchor="ctr" anchorCtr="0">
            <a:noAutofit/>
          </a:bodyPr>
          <a:lstStyle/>
          <a:p>
            <a:pPr marL="0" marR="0" lvl="0" indent="0" algn="r" rtl="0">
              <a:lnSpc>
                <a:spcPct val="95000"/>
              </a:lnSpc>
              <a:spcBef>
                <a:spcPts val="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SATISFACTION</a:t>
            </a:r>
            <a:endParaRPr/>
          </a:p>
          <a:p>
            <a:pPr marL="0" marR="0" lvl="0" indent="0" algn="r" rtl="0">
              <a:lnSpc>
                <a:spcPct val="95000"/>
              </a:lnSpc>
              <a:spcBef>
                <a:spcPts val="0"/>
              </a:spcBef>
              <a:spcAft>
                <a:spcPts val="0"/>
              </a:spcAft>
              <a:buClr>
                <a:schemeClr val="dk1"/>
              </a:buClr>
              <a:buSzPts val="1200"/>
              <a:buFont typeface="Arial"/>
              <a:buNone/>
            </a:pPr>
            <a:r>
              <a:rPr lang="en-US" sz="1200" b="0" i="0" u="none">
                <a:solidFill>
                  <a:schemeClr val="dk1"/>
                </a:solidFill>
                <a:latin typeface="Arial"/>
                <a:ea typeface="Arial"/>
                <a:cs typeface="Arial"/>
                <a:sym typeface="Arial"/>
              </a:rPr>
              <a:t>(Overall I am satisfied with my present job.)</a:t>
            </a:r>
            <a:endParaRPr/>
          </a:p>
        </p:txBody>
      </p:sp>
      <p:sp>
        <p:nvSpPr>
          <p:cNvPr id="228" name="Google Shape;228;p10"/>
          <p:cNvSpPr txBox="1"/>
          <p:nvPr/>
        </p:nvSpPr>
        <p:spPr>
          <a:xfrm>
            <a:off x="885825" y="3600450"/>
            <a:ext cx="2209800" cy="1100137"/>
          </a:xfrm>
          <a:prstGeom prst="rect">
            <a:avLst/>
          </a:prstGeom>
          <a:noFill/>
          <a:ln>
            <a:noFill/>
          </a:ln>
        </p:spPr>
        <p:txBody>
          <a:bodyPr spcFirstLastPara="1" wrap="square" lIns="91425" tIns="45700" rIns="91425" bIns="45700" anchor="ctr" anchorCtr="0">
            <a:noAutofit/>
          </a:bodyPr>
          <a:lstStyle/>
          <a:p>
            <a:pPr marL="0" marR="0" lvl="0" indent="0" algn="r" rtl="0">
              <a:lnSpc>
                <a:spcPct val="95000"/>
              </a:lnSpc>
              <a:spcBef>
                <a:spcPts val="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SERVICE ADVOCACY</a:t>
            </a:r>
            <a:endParaRPr/>
          </a:p>
          <a:p>
            <a:pPr marL="0" marR="0" lvl="0" indent="0" algn="r" rtl="0">
              <a:lnSpc>
                <a:spcPct val="95000"/>
              </a:lnSpc>
              <a:spcBef>
                <a:spcPts val="0"/>
              </a:spcBef>
              <a:spcAft>
                <a:spcPts val="0"/>
              </a:spcAft>
              <a:buClr>
                <a:schemeClr val="dk1"/>
              </a:buClr>
              <a:buSzPts val="1200"/>
              <a:buFont typeface="Arial"/>
              <a:buNone/>
            </a:pPr>
            <a:r>
              <a:rPr lang="en-US" sz="1200" b="0" i="0" u="none">
                <a:solidFill>
                  <a:schemeClr val="dk1"/>
                </a:solidFill>
                <a:latin typeface="Arial"/>
                <a:ea typeface="Arial"/>
                <a:cs typeface="Arial"/>
                <a:sym typeface="Arial"/>
              </a:rPr>
              <a:t>(I speak highly of my organization's brand, services and solutions.)</a:t>
            </a:r>
            <a:endParaRPr/>
          </a:p>
        </p:txBody>
      </p:sp>
      <p:sp>
        <p:nvSpPr>
          <p:cNvPr id="229" name="Google Shape;229;p10"/>
          <p:cNvSpPr txBox="1"/>
          <p:nvPr/>
        </p:nvSpPr>
        <p:spPr>
          <a:xfrm>
            <a:off x="885825" y="4700587"/>
            <a:ext cx="2209800" cy="1100137"/>
          </a:xfrm>
          <a:prstGeom prst="rect">
            <a:avLst/>
          </a:prstGeom>
          <a:noFill/>
          <a:ln>
            <a:noFill/>
          </a:ln>
        </p:spPr>
        <p:txBody>
          <a:bodyPr spcFirstLastPara="1" wrap="square" lIns="91425" tIns="45700" rIns="91425" bIns="45700" anchor="ctr" anchorCtr="0">
            <a:noAutofit/>
          </a:bodyPr>
          <a:lstStyle/>
          <a:p>
            <a:pPr marL="0" marR="0" lvl="0" indent="0" algn="r" rtl="0">
              <a:lnSpc>
                <a:spcPct val="95000"/>
              </a:lnSpc>
              <a:spcBef>
                <a:spcPts val="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EMPLOYER ADVOCACY</a:t>
            </a:r>
            <a:endParaRPr/>
          </a:p>
          <a:p>
            <a:pPr marL="0" marR="0" lvl="0" indent="0" algn="r" rtl="0">
              <a:lnSpc>
                <a:spcPct val="95000"/>
              </a:lnSpc>
              <a:spcBef>
                <a:spcPts val="0"/>
              </a:spcBef>
              <a:spcAft>
                <a:spcPts val="0"/>
              </a:spcAft>
              <a:buClr>
                <a:schemeClr val="dk1"/>
              </a:buClr>
              <a:buSzPts val="1200"/>
              <a:buFont typeface="Arial"/>
              <a:buNone/>
            </a:pPr>
            <a:r>
              <a:rPr lang="en-US" sz="1200" b="0" i="0" u="none">
                <a:solidFill>
                  <a:schemeClr val="dk1"/>
                </a:solidFill>
                <a:latin typeface="Arial"/>
                <a:ea typeface="Arial"/>
                <a:cs typeface="Arial"/>
                <a:sym typeface="Arial"/>
              </a:rPr>
              <a:t>(I would recommend my organization to my friends and colleagues as a great place to work.)</a:t>
            </a:r>
            <a:endParaRPr/>
          </a:p>
        </p:txBody>
      </p:sp>
      <p:pic>
        <p:nvPicPr>
          <p:cNvPr id="230" name="Google Shape;230;p10"/>
          <p:cNvPicPr preferRelativeResize="0"/>
          <p:nvPr/>
        </p:nvPicPr>
        <p:blipFill rotWithShape="1">
          <a:blip r:embed="rId3">
            <a:alphaModFix/>
          </a:blip>
          <a:srcRect/>
          <a:stretch/>
        </p:blipFill>
        <p:spPr>
          <a:xfrm>
            <a:off x="3171825" y="1477962"/>
            <a:ext cx="5819775" cy="4727575"/>
          </a:xfrm>
          <a:prstGeom prst="rect">
            <a:avLst/>
          </a:prstGeom>
          <a:noFill/>
          <a:ln>
            <a:noFill/>
          </a:ln>
        </p:spPr>
      </p:pic>
    </p:spTree>
  </p:cSld>
  <p:clrMapOvr>
    <a:masterClrMapping/>
  </p:clrMapOvr>
</p:sld>
</file>

<file path=ppt/theme/theme1.xml><?xml version="1.0" encoding="utf-8"?>
<a:theme xmlns:a="http://schemas.openxmlformats.org/drawingml/2006/main" name="Manpower">
  <a:themeElements>
    <a:clrScheme name="Blank Presentation 2">
      <a:dk1>
        <a:srgbClr val="000000"/>
      </a:dk1>
      <a:lt1>
        <a:srgbClr val="FFFFFF"/>
      </a:lt1>
      <a:dk2>
        <a:srgbClr val="5F81AA"/>
      </a:dk2>
      <a:lt2>
        <a:srgbClr val="6698C2"/>
      </a:lt2>
      <a:accent1>
        <a:srgbClr val="6698C2"/>
      </a:accent1>
      <a:accent2>
        <a:srgbClr val="7EA190"/>
      </a:accent2>
      <a:accent3>
        <a:srgbClr val="FFFFFF"/>
      </a:accent3>
      <a:accent4>
        <a:srgbClr val="000000"/>
      </a:accent4>
      <a:accent5>
        <a:srgbClr val="B8CADD"/>
      </a:accent5>
      <a:accent6>
        <a:srgbClr val="729182"/>
      </a:accent6>
      <a:hlink>
        <a:srgbClr val="C8504F"/>
      </a:hlink>
      <a:folHlink>
        <a:srgbClr val="D47C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npower">
  <a:themeElements>
    <a:clrScheme name="Blank Presentation 2">
      <a:dk1>
        <a:srgbClr val="000000"/>
      </a:dk1>
      <a:lt1>
        <a:srgbClr val="FFFFFF"/>
      </a:lt1>
      <a:dk2>
        <a:srgbClr val="5F81AA"/>
      </a:dk2>
      <a:lt2>
        <a:srgbClr val="6698C2"/>
      </a:lt2>
      <a:accent1>
        <a:srgbClr val="6698C2"/>
      </a:accent1>
      <a:accent2>
        <a:srgbClr val="7EA190"/>
      </a:accent2>
      <a:accent3>
        <a:srgbClr val="FFFFFF"/>
      </a:accent3>
      <a:accent4>
        <a:srgbClr val="000000"/>
      </a:accent4>
      <a:accent5>
        <a:srgbClr val="B8CADD"/>
      </a:accent5>
      <a:accent6>
        <a:srgbClr val="729182"/>
      </a:accent6>
      <a:hlink>
        <a:srgbClr val="C8504F"/>
      </a:hlink>
      <a:folHlink>
        <a:srgbClr val="D47C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anpower">
  <a:themeElements>
    <a:clrScheme name="Blank Presentation 2">
      <a:dk1>
        <a:srgbClr val="000000"/>
      </a:dk1>
      <a:lt1>
        <a:srgbClr val="FFFFFF"/>
      </a:lt1>
      <a:dk2>
        <a:srgbClr val="5F81AA"/>
      </a:dk2>
      <a:lt2>
        <a:srgbClr val="6698C2"/>
      </a:lt2>
      <a:accent1>
        <a:srgbClr val="6698C2"/>
      </a:accent1>
      <a:accent2>
        <a:srgbClr val="7EA190"/>
      </a:accent2>
      <a:accent3>
        <a:srgbClr val="FFFFFF"/>
      </a:accent3>
      <a:accent4>
        <a:srgbClr val="000000"/>
      </a:accent4>
      <a:accent5>
        <a:srgbClr val="B8CADD"/>
      </a:accent5>
      <a:accent6>
        <a:srgbClr val="729182"/>
      </a:accent6>
      <a:hlink>
        <a:srgbClr val="C8504F"/>
      </a:hlink>
      <a:folHlink>
        <a:srgbClr val="D47C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anpower">
  <a:themeElements>
    <a:clrScheme name="Blank Presentation 2">
      <a:dk1>
        <a:srgbClr val="000000"/>
      </a:dk1>
      <a:lt1>
        <a:srgbClr val="FFFFFF"/>
      </a:lt1>
      <a:dk2>
        <a:srgbClr val="5F81AA"/>
      </a:dk2>
      <a:lt2>
        <a:srgbClr val="6698C2"/>
      </a:lt2>
      <a:accent1>
        <a:srgbClr val="6698C2"/>
      </a:accent1>
      <a:accent2>
        <a:srgbClr val="7EA190"/>
      </a:accent2>
      <a:accent3>
        <a:srgbClr val="FFFFFF"/>
      </a:accent3>
      <a:accent4>
        <a:srgbClr val="000000"/>
      </a:accent4>
      <a:accent5>
        <a:srgbClr val="B8CADD"/>
      </a:accent5>
      <a:accent6>
        <a:srgbClr val="729182"/>
      </a:accent6>
      <a:hlink>
        <a:srgbClr val="C8504F"/>
      </a:hlink>
      <a:folHlink>
        <a:srgbClr val="D47C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Manpower">
  <a:themeElements>
    <a:clrScheme name="Blank Presentation 2">
      <a:dk1>
        <a:srgbClr val="000000"/>
      </a:dk1>
      <a:lt1>
        <a:srgbClr val="FFFFFF"/>
      </a:lt1>
      <a:dk2>
        <a:srgbClr val="5F81AA"/>
      </a:dk2>
      <a:lt2>
        <a:srgbClr val="6698C2"/>
      </a:lt2>
      <a:accent1>
        <a:srgbClr val="6698C2"/>
      </a:accent1>
      <a:accent2>
        <a:srgbClr val="7EA190"/>
      </a:accent2>
      <a:accent3>
        <a:srgbClr val="FFFFFF"/>
      </a:accent3>
      <a:accent4>
        <a:srgbClr val="000000"/>
      </a:accent4>
      <a:accent5>
        <a:srgbClr val="B8CADD"/>
      </a:accent5>
      <a:accent6>
        <a:srgbClr val="729182"/>
      </a:accent6>
      <a:hlink>
        <a:srgbClr val="C8504F"/>
      </a:hlink>
      <a:folHlink>
        <a:srgbClr val="D47C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1528</TotalTime>
  <Words>2491</Words>
  <Application>Microsoft Office PowerPoint</Application>
  <PresentationFormat>Presentación en pantalla (4:3)</PresentationFormat>
  <Paragraphs>600</Paragraphs>
  <Slides>25</Slides>
  <Notes>25</Notes>
  <HiddenSlides>0</HiddenSlides>
  <MMClips>0</MMClips>
  <ScaleCrop>false</ScaleCrop>
  <HeadingPairs>
    <vt:vector size="6" baseType="variant">
      <vt:variant>
        <vt:lpstr>Fuentes usadas</vt:lpstr>
      </vt:variant>
      <vt:variant>
        <vt:i4>3</vt:i4>
      </vt:variant>
      <vt:variant>
        <vt:lpstr>Tema</vt:lpstr>
      </vt:variant>
      <vt:variant>
        <vt:i4>5</vt:i4>
      </vt:variant>
      <vt:variant>
        <vt:lpstr>Títulos de diapositiva</vt:lpstr>
      </vt:variant>
      <vt:variant>
        <vt:i4>25</vt:i4>
      </vt:variant>
    </vt:vector>
  </HeadingPairs>
  <TitlesOfParts>
    <vt:vector size="33" baseType="lpstr">
      <vt:lpstr>Arial</vt:lpstr>
      <vt:lpstr>Noto Sans Symbols</vt:lpstr>
      <vt:lpstr>Verdana</vt:lpstr>
      <vt:lpstr>Manpower</vt:lpstr>
      <vt:lpstr>Manpower</vt:lpstr>
      <vt:lpstr>Manpower</vt:lpstr>
      <vt:lpstr>Manpower</vt:lpstr>
      <vt:lpstr>Manpower</vt:lpstr>
      <vt:lpstr>Presentación de PowerPoint</vt:lpstr>
      <vt:lpstr>Presentación de PowerPoint</vt:lpstr>
      <vt:lpstr>Presentación de PowerPoint</vt:lpstr>
      <vt:lpstr>Presentación de PowerPoint</vt:lpstr>
      <vt:lpstr>Presentación de PowerPoint</vt:lpstr>
      <vt:lpstr>2011 Strengths</vt:lpstr>
      <vt:lpstr>2011 Opportunities</vt:lpstr>
      <vt:lpstr>Presentación de PowerPoint</vt:lpstr>
      <vt:lpstr>Individual Engagement Items </vt:lpstr>
      <vt:lpstr>2011 Drivers of Engagement </vt:lpstr>
      <vt:lpstr>Reflecting on our 2010 Action Plan</vt:lpstr>
      <vt:lpstr>Ideas for our 2011 Action Plan</vt:lpstr>
      <vt:lpstr>Presentación de PowerPoint</vt:lpstr>
      <vt:lpstr>APPENDIX (Additional details for managers)</vt:lpstr>
      <vt:lpstr>Engagement - Variation by Length of Service </vt:lpstr>
      <vt:lpstr>Engagement - Variation by Level</vt:lpstr>
      <vt:lpstr>Application to Retention</vt:lpstr>
      <vt:lpstr>Items Organized by Organization and Culture Strategy</vt:lpstr>
      <vt:lpstr>Great People - Attract</vt:lpstr>
      <vt:lpstr>Great People - Connect</vt:lpstr>
      <vt:lpstr>Great People - Develop</vt:lpstr>
      <vt:lpstr>Great People - Reward</vt:lpstr>
      <vt:lpstr>Great Place - Lead</vt:lpstr>
      <vt:lpstr>Great Place - Live</vt:lpstr>
      <vt:lpstr>Great Place - Execute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mmennel</dc:creator>
  <cp:lastModifiedBy>LENOVO</cp:lastModifiedBy>
  <cp:revision>4</cp:revision>
  <dcterms:created xsi:type="dcterms:W3CDTF">2006-11-02T21:28:37Z</dcterms:created>
  <dcterms:modified xsi:type="dcterms:W3CDTF">2024-02-21T13:19:01Z</dcterms:modified>
</cp:coreProperties>
</file>