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showSpecialPlsOnTitleSld="0">
  <p:sldMasterIdLst>
    <p:sldMasterId id="2147483648" r:id="rId5"/>
    <p:sldMasterId id="2147483660"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http://customooxmlschemas.google.com/">
      <go:slidesCustomData xmlns:go="http://customooxmlschemas.google.com/" r:id="rId37" roundtripDataSignature="AMtx7mi4FaWBsW1z6fcDXjsC4gILZqWhU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E54E7E7B-D6B6-4607-9BA7-455AC612B5CD}">
  <a:tblStyle styleId="{E54E7E7B-D6B6-4607-9BA7-455AC612B5CD}"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BEBEB"/>
          </a:solidFill>
        </a:fill>
      </a:tcStyle>
    </a:wholeTbl>
    <a:band1H>
      <a:tcTxStyle/>
      <a:tcStyle>
        <a:fill>
          <a:solidFill>
            <a:srgbClr val="D4D4D5"/>
          </a:solidFill>
        </a:fill>
      </a:tcStyle>
    </a:band1H>
    <a:band2H>
      <a:tcTxStyle/>
    </a:band2H>
    <a:band1V>
      <a:tcTxStyle/>
      <a:tcStyle>
        <a:fill>
          <a:solidFill>
            <a:srgbClr val="D4D4D5"/>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3.xml"/><Relationship Id="rId22" Type="http://schemas.openxmlformats.org/officeDocument/2006/relationships/slide" Target="slides/slide15.xml"/><Relationship Id="rId21" Type="http://schemas.openxmlformats.org/officeDocument/2006/relationships/slide" Target="slides/slide14.xml"/><Relationship Id="rId24" Type="http://schemas.openxmlformats.org/officeDocument/2006/relationships/slide" Target="slides/slide17.xml"/><Relationship Id="rId23" Type="http://schemas.openxmlformats.org/officeDocument/2006/relationships/slide" Target="slides/slide16.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26" Type="http://schemas.openxmlformats.org/officeDocument/2006/relationships/slide" Target="slides/slide19.xml"/><Relationship Id="rId25" Type="http://schemas.openxmlformats.org/officeDocument/2006/relationships/slide" Target="slides/slide18.xml"/><Relationship Id="rId28" Type="http://schemas.openxmlformats.org/officeDocument/2006/relationships/slide" Target="slides/slide21.xml"/><Relationship Id="rId27" Type="http://schemas.openxmlformats.org/officeDocument/2006/relationships/slide" Target="slides/slide20.xml"/><Relationship Id="rId5" Type="http://schemas.openxmlformats.org/officeDocument/2006/relationships/slideMaster" Target="slideMasters/slideMaster1.xml"/><Relationship Id="rId6" Type="http://schemas.openxmlformats.org/officeDocument/2006/relationships/slideMaster" Target="slideMasters/slideMaster2.xml"/><Relationship Id="rId29" Type="http://schemas.openxmlformats.org/officeDocument/2006/relationships/slide" Target="slides/slide22.xml"/><Relationship Id="rId7" Type="http://schemas.openxmlformats.org/officeDocument/2006/relationships/notesMaster" Target="notesMasters/notesMaster1.xml"/><Relationship Id="rId8" Type="http://schemas.openxmlformats.org/officeDocument/2006/relationships/slide" Target="slides/slide1.xml"/><Relationship Id="rId31" Type="http://schemas.openxmlformats.org/officeDocument/2006/relationships/slide" Target="slides/slide24.xml"/><Relationship Id="rId30" Type="http://schemas.openxmlformats.org/officeDocument/2006/relationships/slide" Target="slides/slide23.xml"/><Relationship Id="rId11" Type="http://schemas.openxmlformats.org/officeDocument/2006/relationships/slide" Target="slides/slide4.xml"/><Relationship Id="rId33" Type="http://schemas.openxmlformats.org/officeDocument/2006/relationships/slide" Target="slides/slide26.xml"/><Relationship Id="rId10" Type="http://schemas.openxmlformats.org/officeDocument/2006/relationships/slide" Target="slides/slide3.xml"/><Relationship Id="rId32" Type="http://schemas.openxmlformats.org/officeDocument/2006/relationships/slide" Target="slides/slide25.xml"/><Relationship Id="rId13" Type="http://schemas.openxmlformats.org/officeDocument/2006/relationships/slide" Target="slides/slide6.xml"/><Relationship Id="rId35" Type="http://schemas.openxmlformats.org/officeDocument/2006/relationships/slide" Target="slides/slide28.xml"/><Relationship Id="rId12" Type="http://schemas.openxmlformats.org/officeDocument/2006/relationships/slide" Target="slides/slide5.xml"/><Relationship Id="rId34" Type="http://schemas.openxmlformats.org/officeDocument/2006/relationships/slide" Target="slides/slide27.xml"/><Relationship Id="rId15" Type="http://schemas.openxmlformats.org/officeDocument/2006/relationships/slide" Target="slides/slide8.xml"/><Relationship Id="rId37" Type="http://customschemas.google.com/relationships/presentationmetadata" Target="metadata"/><Relationship Id="rId14" Type="http://schemas.openxmlformats.org/officeDocument/2006/relationships/slide" Target="slides/slide7.xml"/><Relationship Id="rId36" Type="http://schemas.openxmlformats.org/officeDocument/2006/relationships/slide" Target="slides/slide29.xml"/><Relationship Id="rId17" Type="http://schemas.openxmlformats.org/officeDocument/2006/relationships/slide" Target="slides/slide10.xml"/><Relationship Id="rId16" Type="http://schemas.openxmlformats.org/officeDocument/2006/relationships/slide" Target="slides/slide9.xml"/><Relationship Id="rId19" Type="http://schemas.openxmlformats.org/officeDocument/2006/relationships/slide" Target="slides/slide12.xml"/><Relationship Id="rId18"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s-UY"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1" name="Google Shape;161;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 name="Shape 229"/>
        <p:cNvGrpSpPr/>
        <p:nvPr/>
      </p:nvGrpSpPr>
      <p:grpSpPr>
        <a:xfrm>
          <a:off x="0" y="0"/>
          <a:ext cx="0" cy="0"/>
          <a:chOff x="0" y="0"/>
          <a:chExt cx="0" cy="0"/>
        </a:xfrm>
      </p:grpSpPr>
      <p:sp>
        <p:nvSpPr>
          <p:cNvPr id="230" name="Google Shape;230;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1" name="Google Shape;231;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9" name="Google Shape;239;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5" name="Shape 245"/>
        <p:cNvGrpSpPr/>
        <p:nvPr/>
      </p:nvGrpSpPr>
      <p:grpSpPr>
        <a:xfrm>
          <a:off x="0" y="0"/>
          <a:ext cx="0" cy="0"/>
          <a:chOff x="0" y="0"/>
          <a:chExt cx="0" cy="0"/>
        </a:xfrm>
      </p:grpSpPr>
      <p:sp>
        <p:nvSpPr>
          <p:cNvPr id="246" name="Google Shape;246;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7" name="Google Shape;247;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 name="Shape 253"/>
        <p:cNvGrpSpPr/>
        <p:nvPr/>
      </p:nvGrpSpPr>
      <p:grpSpPr>
        <a:xfrm>
          <a:off x="0" y="0"/>
          <a:ext cx="0" cy="0"/>
          <a:chOff x="0" y="0"/>
          <a:chExt cx="0" cy="0"/>
        </a:xfrm>
      </p:grpSpPr>
      <p:sp>
        <p:nvSpPr>
          <p:cNvPr id="254" name="Google Shape;254;p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5" name="Google Shape;255;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p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3" name="Google Shape;263;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9" name="Shape 269"/>
        <p:cNvGrpSpPr/>
        <p:nvPr/>
      </p:nvGrpSpPr>
      <p:grpSpPr>
        <a:xfrm>
          <a:off x="0" y="0"/>
          <a:ext cx="0" cy="0"/>
          <a:chOff x="0" y="0"/>
          <a:chExt cx="0" cy="0"/>
        </a:xfrm>
      </p:grpSpPr>
      <p:sp>
        <p:nvSpPr>
          <p:cNvPr id="270" name="Google Shape;270;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1" name="Google Shape;271;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7" name="Shape 277"/>
        <p:cNvGrpSpPr/>
        <p:nvPr/>
      </p:nvGrpSpPr>
      <p:grpSpPr>
        <a:xfrm>
          <a:off x="0" y="0"/>
          <a:ext cx="0" cy="0"/>
          <a:chOff x="0" y="0"/>
          <a:chExt cx="0" cy="0"/>
        </a:xfrm>
      </p:grpSpPr>
      <p:sp>
        <p:nvSpPr>
          <p:cNvPr id="278" name="Google Shape;278;p1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9" name="Google Shape;279;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p1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7" name="Google Shape;287;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8" name="Shape 308"/>
        <p:cNvGrpSpPr/>
        <p:nvPr/>
      </p:nvGrpSpPr>
      <p:grpSpPr>
        <a:xfrm>
          <a:off x="0" y="0"/>
          <a:ext cx="0" cy="0"/>
          <a:chOff x="0" y="0"/>
          <a:chExt cx="0" cy="0"/>
        </a:xfrm>
      </p:grpSpPr>
      <p:sp>
        <p:nvSpPr>
          <p:cNvPr id="309" name="Google Shape;309;p1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0" name="Google Shape;310;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6" name="Shape 316"/>
        <p:cNvGrpSpPr/>
        <p:nvPr/>
      </p:nvGrpSpPr>
      <p:grpSpPr>
        <a:xfrm>
          <a:off x="0" y="0"/>
          <a:ext cx="0" cy="0"/>
          <a:chOff x="0" y="0"/>
          <a:chExt cx="0" cy="0"/>
        </a:xfrm>
      </p:grpSpPr>
      <p:sp>
        <p:nvSpPr>
          <p:cNvPr id="317" name="Google Shape;317;p1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8" name="Google Shape;318;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8" name="Google Shape;168;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4" name="Shape 324"/>
        <p:cNvGrpSpPr/>
        <p:nvPr/>
      </p:nvGrpSpPr>
      <p:grpSpPr>
        <a:xfrm>
          <a:off x="0" y="0"/>
          <a:ext cx="0" cy="0"/>
          <a:chOff x="0" y="0"/>
          <a:chExt cx="0" cy="0"/>
        </a:xfrm>
      </p:grpSpPr>
      <p:sp>
        <p:nvSpPr>
          <p:cNvPr id="325" name="Google Shape;325;p2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6" name="Google Shape;326;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2" name="Shape 332"/>
        <p:cNvGrpSpPr/>
        <p:nvPr/>
      </p:nvGrpSpPr>
      <p:grpSpPr>
        <a:xfrm>
          <a:off x="0" y="0"/>
          <a:ext cx="0" cy="0"/>
          <a:chOff x="0" y="0"/>
          <a:chExt cx="0" cy="0"/>
        </a:xfrm>
      </p:grpSpPr>
      <p:sp>
        <p:nvSpPr>
          <p:cNvPr id="333" name="Google Shape;333;p2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4" name="Google Shape;334;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0" name="Shape 340"/>
        <p:cNvGrpSpPr/>
        <p:nvPr/>
      </p:nvGrpSpPr>
      <p:grpSpPr>
        <a:xfrm>
          <a:off x="0" y="0"/>
          <a:ext cx="0" cy="0"/>
          <a:chOff x="0" y="0"/>
          <a:chExt cx="0" cy="0"/>
        </a:xfrm>
      </p:grpSpPr>
      <p:sp>
        <p:nvSpPr>
          <p:cNvPr id="341" name="Google Shape;341;p2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2" name="Google Shape;342;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p2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4" name="Google Shape;354;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0" name="Shape 360"/>
        <p:cNvGrpSpPr/>
        <p:nvPr/>
      </p:nvGrpSpPr>
      <p:grpSpPr>
        <a:xfrm>
          <a:off x="0" y="0"/>
          <a:ext cx="0" cy="0"/>
          <a:chOff x="0" y="0"/>
          <a:chExt cx="0" cy="0"/>
        </a:xfrm>
      </p:grpSpPr>
      <p:sp>
        <p:nvSpPr>
          <p:cNvPr id="361" name="Google Shape;361;p2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2" name="Google Shape;362;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9" name="Shape 369"/>
        <p:cNvGrpSpPr/>
        <p:nvPr/>
      </p:nvGrpSpPr>
      <p:grpSpPr>
        <a:xfrm>
          <a:off x="0" y="0"/>
          <a:ext cx="0" cy="0"/>
          <a:chOff x="0" y="0"/>
          <a:chExt cx="0" cy="0"/>
        </a:xfrm>
      </p:grpSpPr>
      <p:sp>
        <p:nvSpPr>
          <p:cNvPr id="370" name="Google Shape;370;p2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1" name="Google Shape;371;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8" name="Shape 378"/>
        <p:cNvGrpSpPr/>
        <p:nvPr/>
      </p:nvGrpSpPr>
      <p:grpSpPr>
        <a:xfrm>
          <a:off x="0" y="0"/>
          <a:ext cx="0" cy="0"/>
          <a:chOff x="0" y="0"/>
          <a:chExt cx="0" cy="0"/>
        </a:xfrm>
      </p:grpSpPr>
      <p:sp>
        <p:nvSpPr>
          <p:cNvPr id="379" name="Google Shape;379;p2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0" name="Google Shape;380;p2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7" name="Shape 387"/>
        <p:cNvGrpSpPr/>
        <p:nvPr/>
      </p:nvGrpSpPr>
      <p:grpSpPr>
        <a:xfrm>
          <a:off x="0" y="0"/>
          <a:ext cx="0" cy="0"/>
          <a:chOff x="0" y="0"/>
          <a:chExt cx="0" cy="0"/>
        </a:xfrm>
      </p:grpSpPr>
      <p:sp>
        <p:nvSpPr>
          <p:cNvPr id="388" name="Google Shape;388;p2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9" name="Google Shape;389;p2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6" name="Shape 396"/>
        <p:cNvGrpSpPr/>
        <p:nvPr/>
      </p:nvGrpSpPr>
      <p:grpSpPr>
        <a:xfrm>
          <a:off x="0" y="0"/>
          <a:ext cx="0" cy="0"/>
          <a:chOff x="0" y="0"/>
          <a:chExt cx="0" cy="0"/>
        </a:xfrm>
      </p:grpSpPr>
      <p:sp>
        <p:nvSpPr>
          <p:cNvPr id="397" name="Google Shape;397;p2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8" name="Google Shape;398;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5" name="Shape 405"/>
        <p:cNvGrpSpPr/>
        <p:nvPr/>
      </p:nvGrpSpPr>
      <p:grpSpPr>
        <a:xfrm>
          <a:off x="0" y="0"/>
          <a:ext cx="0" cy="0"/>
          <a:chOff x="0" y="0"/>
          <a:chExt cx="0" cy="0"/>
        </a:xfrm>
      </p:grpSpPr>
      <p:sp>
        <p:nvSpPr>
          <p:cNvPr id="406" name="Google Shape;406;p2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7" name="Google Shape;407;p2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4" name="Google Shape;174;p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5" name="Google Shape;175;p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s-UY"/>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3" name="Google Shape;183;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1" name="Google Shape;191;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9" name="Google Shape;199;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7" name="Google Shape;207;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5" name="Google Shape;215;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3" name="Google Shape;223;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cabezado de sección" type="secHead">
  <p:cSld name="SECTION_HEADER">
    <p:spTree>
      <p:nvGrpSpPr>
        <p:cNvPr id="15" name="Shape 15"/>
        <p:cNvGrpSpPr/>
        <p:nvPr/>
      </p:nvGrpSpPr>
      <p:grpSpPr>
        <a:xfrm>
          <a:off x="0" y="0"/>
          <a:ext cx="0" cy="0"/>
          <a:chOff x="0" y="0"/>
          <a:chExt cx="0" cy="0"/>
        </a:xfrm>
      </p:grpSpPr>
      <p:sp>
        <p:nvSpPr>
          <p:cNvPr id="16" name="Google Shape;16;p31"/>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31"/>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18" name="Google Shape;18;p3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3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3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UY"/>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texto vertical" type="vertTx">
  <p:cSld name="VERTICAL_TEXT">
    <p:spTree>
      <p:nvGrpSpPr>
        <p:cNvPr id="72" name="Shape 72"/>
        <p:cNvGrpSpPr/>
        <p:nvPr/>
      </p:nvGrpSpPr>
      <p:grpSpPr>
        <a:xfrm>
          <a:off x="0" y="0"/>
          <a:ext cx="0" cy="0"/>
          <a:chOff x="0" y="0"/>
          <a:chExt cx="0" cy="0"/>
        </a:xfrm>
      </p:grpSpPr>
      <p:sp>
        <p:nvSpPr>
          <p:cNvPr id="73" name="Google Shape;73;p4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42"/>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5" name="Google Shape;75;p4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4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4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UY"/>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vertical y texto" type="vertTitleAndTx">
  <p:cSld name="VERTICAL_TITLE_AND_VERTICAL_TEXT">
    <p:spTree>
      <p:nvGrpSpPr>
        <p:cNvPr id="78" name="Shape 78"/>
        <p:cNvGrpSpPr/>
        <p:nvPr/>
      </p:nvGrpSpPr>
      <p:grpSpPr>
        <a:xfrm>
          <a:off x="0" y="0"/>
          <a:ext cx="0" cy="0"/>
          <a:chOff x="0" y="0"/>
          <a:chExt cx="0" cy="0"/>
        </a:xfrm>
      </p:grpSpPr>
      <p:sp>
        <p:nvSpPr>
          <p:cNvPr id="79" name="Google Shape;79;p43"/>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43"/>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1" name="Google Shape;81;p4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4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4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UY"/>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cabezado de sección" type="secHead">
  <p:cSld name="SECTION_HEADER">
    <p:spTree>
      <p:nvGrpSpPr>
        <p:cNvPr id="90" name="Shape 90"/>
        <p:cNvGrpSpPr/>
        <p:nvPr/>
      </p:nvGrpSpPr>
      <p:grpSpPr>
        <a:xfrm>
          <a:off x="0" y="0"/>
          <a:ext cx="0" cy="0"/>
          <a:chOff x="0" y="0"/>
          <a:chExt cx="0" cy="0"/>
        </a:xfrm>
      </p:grpSpPr>
      <p:sp>
        <p:nvSpPr>
          <p:cNvPr id="91" name="Google Shape;91;p35"/>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2" name="Google Shape;92;p35"/>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93" name="Google Shape;93;p3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4" name="Google Shape;94;p3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3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s-UY"/>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type="title">
  <p:cSld name="TITLE">
    <p:spTree>
      <p:nvGrpSpPr>
        <p:cNvPr id="96" name="Shape 96"/>
        <p:cNvGrpSpPr/>
        <p:nvPr/>
      </p:nvGrpSpPr>
      <p:grpSpPr>
        <a:xfrm>
          <a:off x="0" y="0"/>
          <a:ext cx="0" cy="0"/>
          <a:chOff x="0" y="0"/>
          <a:chExt cx="0" cy="0"/>
        </a:xfrm>
      </p:grpSpPr>
      <p:sp>
        <p:nvSpPr>
          <p:cNvPr id="97" name="Google Shape;97;p44"/>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8" name="Google Shape;98;p44"/>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99" name="Google Shape;99;p4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4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1" name="Google Shape;101;p4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s-UY"/>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objetos" type="obj">
  <p:cSld name="OBJECT">
    <p:spTree>
      <p:nvGrpSpPr>
        <p:cNvPr id="102" name="Shape 102"/>
        <p:cNvGrpSpPr/>
        <p:nvPr/>
      </p:nvGrpSpPr>
      <p:grpSpPr>
        <a:xfrm>
          <a:off x="0" y="0"/>
          <a:ext cx="0" cy="0"/>
          <a:chOff x="0" y="0"/>
          <a:chExt cx="0" cy="0"/>
        </a:xfrm>
      </p:grpSpPr>
      <p:sp>
        <p:nvSpPr>
          <p:cNvPr id="103" name="Google Shape;103;p4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4" name="Google Shape;104;p4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05" name="Google Shape;105;p4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4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4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s-UY"/>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os objetos" type="twoObj">
  <p:cSld name="TWO_OBJECTS">
    <p:spTree>
      <p:nvGrpSpPr>
        <p:cNvPr id="108" name="Shape 108"/>
        <p:cNvGrpSpPr/>
        <p:nvPr/>
      </p:nvGrpSpPr>
      <p:grpSpPr>
        <a:xfrm>
          <a:off x="0" y="0"/>
          <a:ext cx="0" cy="0"/>
          <a:chOff x="0" y="0"/>
          <a:chExt cx="0" cy="0"/>
        </a:xfrm>
      </p:grpSpPr>
      <p:sp>
        <p:nvSpPr>
          <p:cNvPr id="109" name="Google Shape;109;p4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46"/>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111" name="Google Shape;111;p46"/>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112" name="Google Shape;112;p4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4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p4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s-UY"/>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ción" type="twoTxTwoObj">
  <p:cSld name="TWO_OBJECTS_WITH_TEXT">
    <p:spTree>
      <p:nvGrpSpPr>
        <p:cNvPr id="115" name="Shape 115"/>
        <p:cNvGrpSpPr/>
        <p:nvPr/>
      </p:nvGrpSpPr>
      <p:grpSpPr>
        <a:xfrm>
          <a:off x="0" y="0"/>
          <a:ext cx="0" cy="0"/>
          <a:chOff x="0" y="0"/>
          <a:chExt cx="0" cy="0"/>
        </a:xfrm>
      </p:grpSpPr>
      <p:sp>
        <p:nvSpPr>
          <p:cNvPr id="116" name="Google Shape;116;p4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7" name="Google Shape;117;p47"/>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118" name="Google Shape;118;p47"/>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119" name="Google Shape;119;p47"/>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120" name="Google Shape;120;p47"/>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121" name="Google Shape;121;p4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2" name="Google Shape;122;p4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3" name="Google Shape;123;p4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s-UY"/>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ólo el título" type="titleOnly">
  <p:cSld name="TITLE_ONLY">
    <p:spTree>
      <p:nvGrpSpPr>
        <p:cNvPr id="124" name="Shape 124"/>
        <p:cNvGrpSpPr/>
        <p:nvPr/>
      </p:nvGrpSpPr>
      <p:grpSpPr>
        <a:xfrm>
          <a:off x="0" y="0"/>
          <a:ext cx="0" cy="0"/>
          <a:chOff x="0" y="0"/>
          <a:chExt cx="0" cy="0"/>
        </a:xfrm>
      </p:grpSpPr>
      <p:sp>
        <p:nvSpPr>
          <p:cNvPr id="125" name="Google Shape;125;p4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6" name="Google Shape;126;p4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7" name="Google Shape;127;p4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8" name="Google Shape;128;p4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s-UY"/>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 blanco" type="blank">
  <p:cSld name="BLANK">
    <p:spTree>
      <p:nvGrpSpPr>
        <p:cNvPr id="129" name="Shape 129"/>
        <p:cNvGrpSpPr/>
        <p:nvPr/>
      </p:nvGrpSpPr>
      <p:grpSpPr>
        <a:xfrm>
          <a:off x="0" y="0"/>
          <a:ext cx="0" cy="0"/>
          <a:chOff x="0" y="0"/>
          <a:chExt cx="0" cy="0"/>
        </a:xfrm>
      </p:grpSpPr>
      <p:sp>
        <p:nvSpPr>
          <p:cNvPr id="130" name="Google Shape;130;p4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1" name="Google Shape;131;p4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2" name="Google Shape;132;p4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s-UY"/>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ido con título" type="objTx">
  <p:cSld name="OBJECT_WITH_CAPTION_TEXT">
    <p:spTree>
      <p:nvGrpSpPr>
        <p:cNvPr id="133" name="Shape 133"/>
        <p:cNvGrpSpPr/>
        <p:nvPr/>
      </p:nvGrpSpPr>
      <p:grpSpPr>
        <a:xfrm>
          <a:off x="0" y="0"/>
          <a:ext cx="0" cy="0"/>
          <a:chOff x="0" y="0"/>
          <a:chExt cx="0" cy="0"/>
        </a:xfrm>
      </p:grpSpPr>
      <p:sp>
        <p:nvSpPr>
          <p:cNvPr id="134" name="Google Shape;134;p50"/>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5" name="Google Shape;135;p50"/>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136" name="Google Shape;136;p50"/>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137" name="Google Shape;137;p5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8" name="Google Shape;138;p5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9" name="Google Shape;139;p5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s-UY"/>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type="title">
  <p:cSld name="TITLE">
    <p:spTree>
      <p:nvGrpSpPr>
        <p:cNvPr id="21" name="Shape 21"/>
        <p:cNvGrpSpPr/>
        <p:nvPr/>
      </p:nvGrpSpPr>
      <p:grpSpPr>
        <a:xfrm>
          <a:off x="0" y="0"/>
          <a:ext cx="0" cy="0"/>
          <a:chOff x="0" y="0"/>
          <a:chExt cx="0" cy="0"/>
        </a:xfrm>
      </p:grpSpPr>
      <p:sp>
        <p:nvSpPr>
          <p:cNvPr id="22" name="Google Shape;22;p3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3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24" name="Google Shape;24;p3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3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UY"/>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n con título" type="picTx">
  <p:cSld name="PICTURE_WITH_CAPTION_TEXT">
    <p:spTree>
      <p:nvGrpSpPr>
        <p:cNvPr id="140" name="Shape 140"/>
        <p:cNvGrpSpPr/>
        <p:nvPr/>
      </p:nvGrpSpPr>
      <p:grpSpPr>
        <a:xfrm>
          <a:off x="0" y="0"/>
          <a:ext cx="0" cy="0"/>
          <a:chOff x="0" y="0"/>
          <a:chExt cx="0" cy="0"/>
        </a:xfrm>
      </p:grpSpPr>
      <p:sp>
        <p:nvSpPr>
          <p:cNvPr id="141" name="Google Shape;141;p51"/>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2" name="Google Shape;142;p51"/>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rm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143" name="Google Shape;143;p51"/>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144" name="Google Shape;144;p5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5" name="Google Shape;145;p5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6" name="Google Shape;146;p5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s-UY"/>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texto vertical" type="vertTx">
  <p:cSld name="VERTICAL_TEXT">
    <p:spTree>
      <p:nvGrpSpPr>
        <p:cNvPr id="147" name="Shape 147"/>
        <p:cNvGrpSpPr/>
        <p:nvPr/>
      </p:nvGrpSpPr>
      <p:grpSpPr>
        <a:xfrm>
          <a:off x="0" y="0"/>
          <a:ext cx="0" cy="0"/>
          <a:chOff x="0" y="0"/>
          <a:chExt cx="0" cy="0"/>
        </a:xfrm>
      </p:grpSpPr>
      <p:sp>
        <p:nvSpPr>
          <p:cNvPr id="148" name="Google Shape;148;p5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9" name="Google Shape;149;p52"/>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50" name="Google Shape;150;p5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1" name="Google Shape;151;p5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2" name="Google Shape;152;p5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s-UY"/>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vertical y texto" type="vertTitleAndTx">
  <p:cSld name="VERTICAL_TITLE_AND_VERTICAL_TEXT">
    <p:spTree>
      <p:nvGrpSpPr>
        <p:cNvPr id="153" name="Shape 153"/>
        <p:cNvGrpSpPr/>
        <p:nvPr/>
      </p:nvGrpSpPr>
      <p:grpSpPr>
        <a:xfrm>
          <a:off x="0" y="0"/>
          <a:ext cx="0" cy="0"/>
          <a:chOff x="0" y="0"/>
          <a:chExt cx="0" cy="0"/>
        </a:xfrm>
      </p:grpSpPr>
      <p:sp>
        <p:nvSpPr>
          <p:cNvPr id="154" name="Google Shape;154;p53"/>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5" name="Google Shape;155;p53"/>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56" name="Google Shape;156;p5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7" name="Google Shape;157;p5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8" name="Google Shape;158;p5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s-UY"/>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objetos" type="obj">
  <p:cSld name="OBJECT">
    <p:spTree>
      <p:nvGrpSpPr>
        <p:cNvPr id="27" name="Shape 27"/>
        <p:cNvGrpSpPr/>
        <p:nvPr/>
      </p:nvGrpSpPr>
      <p:grpSpPr>
        <a:xfrm>
          <a:off x="0" y="0"/>
          <a:ext cx="0" cy="0"/>
          <a:chOff x="0" y="0"/>
          <a:chExt cx="0" cy="0"/>
        </a:xfrm>
      </p:grpSpPr>
      <p:sp>
        <p:nvSpPr>
          <p:cNvPr id="28" name="Google Shape;28;p3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3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0" name="Google Shape;30;p3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3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3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UY"/>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os objetos" type="twoObj">
  <p:cSld name="TWO_OBJECTS">
    <p:spTree>
      <p:nvGrpSpPr>
        <p:cNvPr id="33" name="Shape 33"/>
        <p:cNvGrpSpPr/>
        <p:nvPr/>
      </p:nvGrpSpPr>
      <p:grpSpPr>
        <a:xfrm>
          <a:off x="0" y="0"/>
          <a:ext cx="0" cy="0"/>
          <a:chOff x="0" y="0"/>
          <a:chExt cx="0" cy="0"/>
        </a:xfrm>
      </p:grpSpPr>
      <p:sp>
        <p:nvSpPr>
          <p:cNvPr id="34" name="Google Shape;34;p3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36"/>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36"/>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3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3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3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UY"/>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ción" type="twoTxTwoObj">
  <p:cSld name="TWO_OBJECTS_WITH_TEXT">
    <p:spTree>
      <p:nvGrpSpPr>
        <p:cNvPr id="40" name="Shape 40"/>
        <p:cNvGrpSpPr/>
        <p:nvPr/>
      </p:nvGrpSpPr>
      <p:grpSpPr>
        <a:xfrm>
          <a:off x="0" y="0"/>
          <a:ext cx="0" cy="0"/>
          <a:chOff x="0" y="0"/>
          <a:chExt cx="0" cy="0"/>
        </a:xfrm>
      </p:grpSpPr>
      <p:sp>
        <p:nvSpPr>
          <p:cNvPr id="41" name="Google Shape;41;p3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37"/>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37"/>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37"/>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37"/>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3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3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3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UY"/>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ólo el título" type="titleOnly">
  <p:cSld name="TITLE_ONLY">
    <p:spTree>
      <p:nvGrpSpPr>
        <p:cNvPr id="49" name="Shape 49"/>
        <p:cNvGrpSpPr/>
        <p:nvPr/>
      </p:nvGrpSpPr>
      <p:grpSpPr>
        <a:xfrm>
          <a:off x="0" y="0"/>
          <a:ext cx="0" cy="0"/>
          <a:chOff x="0" y="0"/>
          <a:chExt cx="0" cy="0"/>
        </a:xfrm>
      </p:grpSpPr>
      <p:sp>
        <p:nvSpPr>
          <p:cNvPr id="50" name="Google Shape;50;p3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3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3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3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UY"/>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 blanco" type="blank">
  <p:cSld name="BLANK">
    <p:spTree>
      <p:nvGrpSpPr>
        <p:cNvPr id="54" name="Shape 54"/>
        <p:cNvGrpSpPr/>
        <p:nvPr/>
      </p:nvGrpSpPr>
      <p:grpSpPr>
        <a:xfrm>
          <a:off x="0" y="0"/>
          <a:ext cx="0" cy="0"/>
          <a:chOff x="0" y="0"/>
          <a:chExt cx="0" cy="0"/>
        </a:xfrm>
      </p:grpSpPr>
      <p:sp>
        <p:nvSpPr>
          <p:cNvPr id="55" name="Google Shape;55;p3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3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3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UY"/>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ido con título" type="objTx">
  <p:cSld name="OBJECT_WITH_CAPTION_TEXT">
    <p:spTree>
      <p:nvGrpSpPr>
        <p:cNvPr id="58" name="Shape 58"/>
        <p:cNvGrpSpPr/>
        <p:nvPr/>
      </p:nvGrpSpPr>
      <p:grpSpPr>
        <a:xfrm>
          <a:off x="0" y="0"/>
          <a:ext cx="0" cy="0"/>
          <a:chOff x="0" y="0"/>
          <a:chExt cx="0" cy="0"/>
        </a:xfrm>
      </p:grpSpPr>
      <p:sp>
        <p:nvSpPr>
          <p:cNvPr id="59" name="Google Shape;59;p40"/>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40"/>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1" name="Google Shape;61;p40"/>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2" name="Google Shape;62;p4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4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4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UY"/>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n con título" type="picTx">
  <p:cSld name="PICTURE_WITH_CAPTION_TEXT">
    <p:spTree>
      <p:nvGrpSpPr>
        <p:cNvPr id="65" name="Shape 65"/>
        <p:cNvGrpSpPr/>
        <p:nvPr/>
      </p:nvGrpSpPr>
      <p:grpSpPr>
        <a:xfrm>
          <a:off x="0" y="0"/>
          <a:ext cx="0" cy="0"/>
          <a:chOff x="0" y="0"/>
          <a:chExt cx="0" cy="0"/>
        </a:xfrm>
      </p:grpSpPr>
      <p:sp>
        <p:nvSpPr>
          <p:cNvPr id="66" name="Google Shape;66;p41"/>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41"/>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rm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8" name="Google Shape;68;p41"/>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4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4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4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UY"/>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3.xml"/><Relationship Id="rId12" Type="http://schemas.openxmlformats.org/officeDocument/2006/relationships/slideLayout" Target="../slideLayouts/slideLayout11.xml"/><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1.xml"/><Relationship Id="rId10" Type="http://schemas.openxmlformats.org/officeDocument/2006/relationships/slideLayout" Target="../slideLayouts/slideLayout20.xml"/><Relationship Id="rId13" Type="http://schemas.openxmlformats.org/officeDocument/2006/relationships/theme" Target="../theme/theme1.xml"/><Relationship Id="rId12" Type="http://schemas.openxmlformats.org/officeDocument/2006/relationships/slideLayout" Target="../slideLayouts/slideLayout22.xml"/><Relationship Id="rId1" Type="http://schemas.openxmlformats.org/officeDocument/2006/relationships/image" Target="../media/image1.jpg"/><Relationship Id="rId2" Type="http://schemas.openxmlformats.org/officeDocument/2006/relationships/slideLayout" Target="../slideLayouts/slideLayout12.xml"/><Relationship Id="rId3" Type="http://schemas.openxmlformats.org/officeDocument/2006/relationships/slideLayout" Target="../slideLayouts/slideLayout13.xml"/><Relationship Id="rId4" Type="http://schemas.openxmlformats.org/officeDocument/2006/relationships/slideLayout" Target="../slideLayouts/slideLayout14.xml"/><Relationship Id="rId9" Type="http://schemas.openxmlformats.org/officeDocument/2006/relationships/slideLayout" Target="../slideLayouts/slideLayout19.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9" name="Shape 9"/>
        <p:cNvGrpSpPr/>
        <p:nvPr/>
      </p:nvGrpSpPr>
      <p:grpSpPr>
        <a:xfrm>
          <a:off x="0" y="0"/>
          <a:ext cx="0" cy="0"/>
          <a:chOff x="0" y="0"/>
          <a:chExt cx="0" cy="0"/>
        </a:xfrm>
      </p:grpSpPr>
      <p:sp>
        <p:nvSpPr>
          <p:cNvPr id="10" name="Google Shape;10;p3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3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3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3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3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UY"/>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84" name="Shape 84"/>
        <p:cNvGrpSpPr/>
        <p:nvPr/>
      </p:nvGrpSpPr>
      <p:grpSpPr>
        <a:xfrm>
          <a:off x="0" y="0"/>
          <a:ext cx="0" cy="0"/>
          <a:chOff x="0" y="0"/>
          <a:chExt cx="0" cy="0"/>
        </a:xfrm>
      </p:grpSpPr>
      <p:sp>
        <p:nvSpPr>
          <p:cNvPr id="85" name="Google Shape;85;p3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6" name="Google Shape;86;p3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7" name="Google Shape;87;p3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8" name="Google Shape;88;p3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9" name="Google Shape;89;p3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UY"/>
              <a:t>‹#›</a:t>
            </a:fld>
            <a:endParaRPr/>
          </a:p>
        </p:txBody>
      </p:sp>
    </p:spTree>
  </p:cSld>
  <p:clrMap accent1="accent1" accent2="accent2" accent3="accent3" accent4="accent4" accent5="accent5" accent6="accent6" bg1="lt1" bg2="dk2" tx1="dk1" tx2="lt2" folHlink="folHlink" hlink="hlink"/>
  <p:sldLayoutIdLst>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 Id="rId3" Type="http://schemas.openxmlformats.org/officeDocument/2006/relationships/slide" Target="/ppt/slides/slide8.xml"/><Relationship Id="rId4" Type="http://schemas.openxmlformats.org/officeDocument/2006/relationships/hyperlink" Target="http://../Articulo%20Competencias%20Mu%C3%B1oz.doc" TargetMode="External"/><Relationship Id="rId5" Type="http://schemas.openxmlformats.org/officeDocument/2006/relationships/slide" Target="/ppt/slides/slide2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9.xml"/><Relationship Id="rId3" Type="http://schemas.openxmlformats.org/officeDocument/2006/relationships/image" Target="../media/image3.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jpg"/><Relationship Id="rId4" Type="http://schemas.openxmlformats.org/officeDocument/2006/relationships/hyperlink" Target="http://psicoconsult.com/getattachment/963144e9-90d5-4d07-9c47-db2311923f0b/La-Medicion-de-las-Competencias.aspx" TargetMode="External"/><Relationship Id="rId5" Type="http://schemas.openxmlformats.org/officeDocument/2006/relationships/hyperlink" Target="http://psicoconsult.com/getattachment/4481e245-f205-4d08-8640-fd17bc31367f/Definicion-de-Competencias-en-las-Organizaciones.aspx"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62" name="Shape 162"/>
        <p:cNvGrpSpPr/>
        <p:nvPr/>
      </p:nvGrpSpPr>
      <p:grpSpPr>
        <a:xfrm>
          <a:off x="0" y="0"/>
          <a:ext cx="0" cy="0"/>
          <a:chOff x="0" y="0"/>
          <a:chExt cx="0" cy="0"/>
        </a:xfrm>
      </p:grpSpPr>
      <p:sp>
        <p:nvSpPr>
          <p:cNvPr id="163" name="Google Shape;163;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s-UY">
                <a:solidFill>
                  <a:srgbClr val="888888"/>
                </a:solidFill>
              </a:rPr>
              <a:t>espacio pliegues                                  www.pliegues.es.tl </a:t>
            </a:r>
            <a:endParaRPr>
              <a:solidFill>
                <a:srgbClr val="888888"/>
              </a:solidFill>
            </a:endParaRPr>
          </a:p>
        </p:txBody>
      </p:sp>
      <p:sp>
        <p:nvSpPr>
          <p:cNvPr id="164" name="Google Shape;164;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s-UY">
                <a:solidFill>
                  <a:srgbClr val="888888"/>
                </a:solidFill>
              </a:rPr>
              <a:t>22 de agosto de 2014</a:t>
            </a:r>
            <a:endParaRPr>
              <a:solidFill>
                <a:srgbClr val="888888"/>
              </a:solidFill>
            </a:endParaRPr>
          </a:p>
        </p:txBody>
      </p:sp>
      <p:pic>
        <p:nvPicPr>
          <p:cNvPr id="165" name="Google Shape;165;p1"/>
          <p:cNvPicPr preferRelativeResize="0"/>
          <p:nvPr/>
        </p:nvPicPr>
        <p:blipFill rotWithShape="1">
          <a:blip r:embed="rId4">
            <a:alphaModFix/>
          </a:blip>
          <a:srcRect b="0" l="0" r="0" t="0"/>
          <a:stretch/>
        </p:blipFill>
        <p:spPr>
          <a:xfrm>
            <a:off x="362347" y="1700808"/>
            <a:ext cx="8419306" cy="4395597"/>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p1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UY"/>
              <a:t>Algunas conclusiones</a:t>
            </a:r>
            <a:endParaRPr/>
          </a:p>
        </p:txBody>
      </p:sp>
      <p:sp>
        <p:nvSpPr>
          <p:cNvPr id="234" name="Google Shape;234;p1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2000"/>
              <a:buChar char="•"/>
            </a:pPr>
            <a:r>
              <a:rPr lang="es-UY" sz="2000"/>
              <a:t>No hay un acuerdo unánime sobre el significado del concepto de competencias</a:t>
            </a:r>
            <a:endParaRPr/>
          </a:p>
          <a:p>
            <a:pPr indent="-215900" lvl="0" marL="342900" rtl="0" algn="l">
              <a:spcBef>
                <a:spcPts val="400"/>
              </a:spcBef>
              <a:spcAft>
                <a:spcPts val="0"/>
              </a:spcAft>
              <a:buClr>
                <a:schemeClr val="dk1"/>
              </a:buClr>
              <a:buSzPts val="2000"/>
              <a:buNone/>
            </a:pPr>
            <a:r>
              <a:t/>
            </a:r>
            <a:endParaRPr sz="2000"/>
          </a:p>
          <a:p>
            <a:pPr indent="-342900" lvl="0" marL="342900" rtl="0" algn="l">
              <a:spcBef>
                <a:spcPts val="400"/>
              </a:spcBef>
              <a:spcAft>
                <a:spcPts val="0"/>
              </a:spcAft>
              <a:buClr>
                <a:schemeClr val="dk1"/>
              </a:buClr>
              <a:buSzPts val="2000"/>
              <a:buChar char="•"/>
            </a:pPr>
            <a:r>
              <a:rPr lang="es-UY" sz="2000"/>
              <a:t>Parece mucho más aplicable e interesante en relación con puestos de cierta responsabilidad, mandos y directivos (Boyatzis 1982)</a:t>
            </a:r>
            <a:endParaRPr/>
          </a:p>
          <a:p>
            <a:pPr indent="-215900" lvl="0" marL="342900" rtl="0" algn="l">
              <a:spcBef>
                <a:spcPts val="400"/>
              </a:spcBef>
              <a:spcAft>
                <a:spcPts val="0"/>
              </a:spcAft>
              <a:buClr>
                <a:schemeClr val="dk1"/>
              </a:buClr>
              <a:buSzPts val="2000"/>
              <a:buNone/>
            </a:pPr>
            <a:r>
              <a:t/>
            </a:r>
            <a:endParaRPr sz="2000"/>
          </a:p>
          <a:p>
            <a:pPr indent="-342900" lvl="0" marL="342900" rtl="0" algn="l">
              <a:spcBef>
                <a:spcPts val="400"/>
              </a:spcBef>
              <a:spcAft>
                <a:spcPts val="0"/>
              </a:spcAft>
              <a:buClr>
                <a:schemeClr val="dk1"/>
              </a:buClr>
              <a:buSzPts val="2000"/>
              <a:buChar char="•"/>
            </a:pPr>
            <a:r>
              <a:rPr lang="es-UY" sz="2000"/>
              <a:t>La Competencia es una construcción, es el resultado de una combinación pertinente de varios recursos (conocimientos, redes de información, redes de relación, saber hacer)</a:t>
            </a:r>
            <a:endParaRPr/>
          </a:p>
          <a:p>
            <a:pPr indent="-139700" lvl="0" marL="342900" rtl="0" algn="l">
              <a:spcBef>
                <a:spcPts val="640"/>
              </a:spcBef>
              <a:spcAft>
                <a:spcPts val="0"/>
              </a:spcAft>
              <a:buClr>
                <a:schemeClr val="dk1"/>
              </a:buClr>
              <a:buSzPts val="3200"/>
              <a:buNone/>
            </a:pPr>
            <a:r>
              <a:t/>
            </a:r>
            <a:endParaRPr/>
          </a:p>
        </p:txBody>
      </p:sp>
      <p:sp>
        <p:nvSpPr>
          <p:cNvPr id="235" name="Google Shape;235;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s-UY"/>
              <a:t>22 de agosto de 2014</a:t>
            </a:r>
            <a:endParaRPr/>
          </a:p>
        </p:txBody>
      </p:sp>
      <p:sp>
        <p:nvSpPr>
          <p:cNvPr id="236" name="Google Shape;236;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s-UY"/>
              <a:t>espacio pliegues                                  www.pliegues.es.tl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0" name="Shape 240"/>
        <p:cNvGrpSpPr/>
        <p:nvPr/>
      </p:nvGrpSpPr>
      <p:grpSpPr>
        <a:xfrm>
          <a:off x="0" y="0"/>
          <a:ext cx="0" cy="0"/>
          <a:chOff x="0" y="0"/>
          <a:chExt cx="0" cy="0"/>
        </a:xfrm>
      </p:grpSpPr>
      <p:sp>
        <p:nvSpPr>
          <p:cNvPr id="241" name="Google Shape;241;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UY"/>
              <a:t>Algunas Conclusiones</a:t>
            </a:r>
            <a:endParaRPr/>
          </a:p>
        </p:txBody>
      </p:sp>
      <p:sp>
        <p:nvSpPr>
          <p:cNvPr id="242" name="Google Shape;242;p1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000"/>
              <a:buChar char="•"/>
            </a:pPr>
            <a:r>
              <a:rPr lang="es-UY" sz="2000"/>
              <a:t>Algunas ventajas sobre métodos tradicionales de gestión de RRHH:</a:t>
            </a:r>
            <a:endParaRPr sz="2000"/>
          </a:p>
          <a:p>
            <a:pPr indent="-171450" lvl="1" marL="742950" rtl="0" algn="l">
              <a:spcBef>
                <a:spcPts val="360"/>
              </a:spcBef>
              <a:spcAft>
                <a:spcPts val="0"/>
              </a:spcAft>
              <a:buClr>
                <a:schemeClr val="dk1"/>
              </a:buClr>
              <a:buSzPts val="1800"/>
              <a:buNone/>
            </a:pPr>
            <a:r>
              <a:t/>
            </a:r>
            <a:endParaRPr sz="1800"/>
          </a:p>
          <a:p>
            <a:pPr indent="-285750" lvl="1" marL="742950" rtl="0" algn="l">
              <a:spcBef>
                <a:spcPts val="360"/>
              </a:spcBef>
              <a:spcAft>
                <a:spcPts val="0"/>
              </a:spcAft>
              <a:buClr>
                <a:schemeClr val="dk1"/>
              </a:buClr>
              <a:buSzPts val="1800"/>
              <a:buChar char="–"/>
            </a:pPr>
            <a:r>
              <a:rPr lang="es-UY" sz="1800"/>
              <a:t>Pone el énfasis en Conductas Observables</a:t>
            </a:r>
            <a:endParaRPr/>
          </a:p>
          <a:p>
            <a:pPr indent="-285750" lvl="1" marL="742950" rtl="0" algn="l">
              <a:spcBef>
                <a:spcPts val="360"/>
              </a:spcBef>
              <a:spcAft>
                <a:spcPts val="0"/>
              </a:spcAft>
              <a:buClr>
                <a:schemeClr val="dk1"/>
              </a:buClr>
              <a:buSzPts val="1800"/>
              <a:buChar char="–"/>
            </a:pPr>
            <a:r>
              <a:rPr lang="es-UY" sz="1800"/>
              <a:t>Se refiere a conceptos más globales y por tanto más valiosos para evaluar la conducta humana</a:t>
            </a:r>
            <a:endParaRPr/>
          </a:p>
          <a:p>
            <a:pPr indent="-285750" lvl="1" marL="742950" rtl="0" algn="l">
              <a:spcBef>
                <a:spcPts val="360"/>
              </a:spcBef>
              <a:spcAft>
                <a:spcPts val="0"/>
              </a:spcAft>
              <a:buClr>
                <a:schemeClr val="dk1"/>
              </a:buClr>
              <a:buSzPts val="1800"/>
              <a:buChar char="–"/>
            </a:pPr>
            <a:r>
              <a:rPr lang="es-UY" sz="1800"/>
              <a:t>Se hace necesario en cada organización redefinir lo que es importante para hacer el trabajo</a:t>
            </a:r>
            <a:endParaRPr/>
          </a:p>
          <a:p>
            <a:pPr indent="-171450" lvl="1" marL="742950" rtl="0" algn="l">
              <a:spcBef>
                <a:spcPts val="360"/>
              </a:spcBef>
              <a:spcAft>
                <a:spcPts val="0"/>
              </a:spcAft>
              <a:buClr>
                <a:schemeClr val="dk1"/>
              </a:buClr>
              <a:buSzPts val="1800"/>
              <a:buNone/>
            </a:pPr>
            <a:r>
              <a:t/>
            </a:r>
            <a:endParaRPr sz="1800"/>
          </a:p>
          <a:p>
            <a:pPr indent="-342900" lvl="0" marL="342900" rtl="0" algn="l">
              <a:spcBef>
                <a:spcPts val="400"/>
              </a:spcBef>
              <a:spcAft>
                <a:spcPts val="0"/>
              </a:spcAft>
              <a:buClr>
                <a:schemeClr val="dk1"/>
              </a:buClr>
              <a:buSzPts val="2000"/>
              <a:buChar char="•"/>
            </a:pPr>
            <a:r>
              <a:rPr lang="es-UY" sz="2000"/>
              <a:t>Métodos utilizados de evaluación:</a:t>
            </a:r>
            <a:endParaRPr/>
          </a:p>
          <a:p>
            <a:pPr indent="0" lvl="1" marL="457200" rtl="0" algn="l">
              <a:spcBef>
                <a:spcPts val="360"/>
              </a:spcBef>
              <a:spcAft>
                <a:spcPts val="0"/>
              </a:spcAft>
              <a:buClr>
                <a:schemeClr val="dk1"/>
              </a:buClr>
              <a:buSzPts val="1800"/>
              <a:buNone/>
            </a:pPr>
            <a:r>
              <a:t/>
            </a:r>
            <a:endParaRPr sz="1800"/>
          </a:p>
          <a:p>
            <a:pPr indent="-285750" lvl="1" marL="742950" rtl="0" algn="l">
              <a:spcBef>
                <a:spcPts val="360"/>
              </a:spcBef>
              <a:spcAft>
                <a:spcPts val="0"/>
              </a:spcAft>
              <a:buClr>
                <a:schemeClr val="dk1"/>
              </a:buClr>
              <a:buSzPts val="1800"/>
              <a:buChar char="–"/>
            </a:pPr>
            <a:r>
              <a:rPr lang="es-UY" sz="1800"/>
              <a:t>Pruebas situacionales, Discusiones de grupo, Entrevistas de Competencias, Centros de Evaluación (assessment center), Evaluación 360</a:t>
            </a:r>
            <a:endParaRPr sz="1800"/>
          </a:p>
        </p:txBody>
      </p:sp>
      <p:sp>
        <p:nvSpPr>
          <p:cNvPr id="243" name="Google Shape;243;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s-UY"/>
              <a:t>22 de agosto de 2014</a:t>
            </a:r>
            <a:endParaRPr/>
          </a:p>
        </p:txBody>
      </p:sp>
      <p:sp>
        <p:nvSpPr>
          <p:cNvPr id="244" name="Google Shape;244;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s-UY"/>
              <a:t>espacio pliegues                                  www.pliegues.es.tl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8" name="Shape 248"/>
        <p:cNvGrpSpPr/>
        <p:nvPr/>
      </p:nvGrpSpPr>
      <p:grpSpPr>
        <a:xfrm>
          <a:off x="0" y="0"/>
          <a:ext cx="0" cy="0"/>
          <a:chOff x="0" y="0"/>
          <a:chExt cx="0" cy="0"/>
        </a:xfrm>
      </p:grpSpPr>
      <p:sp>
        <p:nvSpPr>
          <p:cNvPr id="249" name="Google Shape;249;p1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UY"/>
              <a:t>Competencia y Competitividad</a:t>
            </a:r>
            <a:endParaRPr/>
          </a:p>
        </p:txBody>
      </p:sp>
      <p:sp>
        <p:nvSpPr>
          <p:cNvPr id="250" name="Google Shape;250;p1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2800"/>
              <a:buChar char="•"/>
            </a:pPr>
            <a:r>
              <a:rPr lang="es-UY" sz="2800"/>
              <a:t>Mertens asoció las competencias laborales con: </a:t>
            </a:r>
            <a:endParaRPr/>
          </a:p>
          <a:p>
            <a:pPr indent="-165100" lvl="0" marL="342900" rtl="0" algn="l">
              <a:spcBef>
                <a:spcPts val="560"/>
              </a:spcBef>
              <a:spcAft>
                <a:spcPts val="0"/>
              </a:spcAft>
              <a:buClr>
                <a:schemeClr val="dk1"/>
              </a:buClr>
              <a:buSzPts val="2800"/>
              <a:buNone/>
            </a:pPr>
            <a:r>
              <a:t/>
            </a:r>
            <a:endParaRPr sz="2800"/>
          </a:p>
          <a:p>
            <a:pPr indent="-285750" lvl="1" marL="742950" rtl="0" algn="l">
              <a:spcBef>
                <a:spcPts val="480"/>
              </a:spcBef>
              <a:spcAft>
                <a:spcPts val="0"/>
              </a:spcAft>
              <a:buClr>
                <a:schemeClr val="dk1"/>
              </a:buClr>
              <a:buSzPts val="2400"/>
              <a:buChar char="–"/>
            </a:pPr>
            <a:r>
              <a:rPr lang="es-UY" sz="2400"/>
              <a:t>la generación de ventajas competitivas</a:t>
            </a:r>
            <a:endParaRPr sz="2400"/>
          </a:p>
          <a:p>
            <a:pPr indent="-133350" lvl="1" marL="742950" rtl="0" algn="l">
              <a:spcBef>
                <a:spcPts val="480"/>
              </a:spcBef>
              <a:spcAft>
                <a:spcPts val="0"/>
              </a:spcAft>
              <a:buClr>
                <a:schemeClr val="dk1"/>
              </a:buClr>
              <a:buSzPts val="2400"/>
              <a:buNone/>
            </a:pPr>
            <a:r>
              <a:t/>
            </a:r>
            <a:endParaRPr sz="2400"/>
          </a:p>
          <a:p>
            <a:pPr indent="-285750" lvl="1" marL="742950" rtl="0" algn="l">
              <a:spcBef>
                <a:spcPts val="480"/>
              </a:spcBef>
              <a:spcAft>
                <a:spcPts val="0"/>
              </a:spcAft>
              <a:buClr>
                <a:schemeClr val="dk1"/>
              </a:buClr>
              <a:buSzPts val="2400"/>
              <a:buChar char="–"/>
            </a:pPr>
            <a:r>
              <a:rPr lang="es-UY" sz="2400"/>
              <a:t>la estrategia de productividad y </a:t>
            </a:r>
            <a:endParaRPr/>
          </a:p>
          <a:p>
            <a:pPr indent="-133350" lvl="1" marL="742950" rtl="0" algn="l">
              <a:spcBef>
                <a:spcPts val="480"/>
              </a:spcBef>
              <a:spcAft>
                <a:spcPts val="0"/>
              </a:spcAft>
              <a:buClr>
                <a:schemeClr val="dk1"/>
              </a:buClr>
              <a:buSzPts val="2400"/>
              <a:buNone/>
            </a:pPr>
            <a:r>
              <a:t/>
            </a:r>
            <a:endParaRPr sz="2400"/>
          </a:p>
          <a:p>
            <a:pPr indent="-285750" lvl="1" marL="742950" rtl="0" algn="l">
              <a:spcBef>
                <a:spcPts val="480"/>
              </a:spcBef>
              <a:spcAft>
                <a:spcPts val="0"/>
              </a:spcAft>
              <a:buClr>
                <a:schemeClr val="dk1"/>
              </a:buClr>
              <a:buSzPts val="2400"/>
              <a:buChar char="–"/>
            </a:pPr>
            <a:r>
              <a:rPr lang="es-UY" sz="2400"/>
              <a:t>la gestión de recursos humanos.</a:t>
            </a:r>
            <a:endParaRPr sz="2400"/>
          </a:p>
        </p:txBody>
      </p:sp>
      <p:sp>
        <p:nvSpPr>
          <p:cNvPr id="251" name="Google Shape;251;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s-UY"/>
              <a:t>22 de agosto de 2014</a:t>
            </a:r>
            <a:endParaRPr/>
          </a:p>
        </p:txBody>
      </p:sp>
      <p:sp>
        <p:nvSpPr>
          <p:cNvPr id="252" name="Google Shape;252;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s-UY"/>
              <a:t>espacio pliegues                                  www.pliegues.es.tl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6" name="Shape 256"/>
        <p:cNvGrpSpPr/>
        <p:nvPr/>
      </p:nvGrpSpPr>
      <p:grpSpPr>
        <a:xfrm>
          <a:off x="0" y="0"/>
          <a:ext cx="0" cy="0"/>
          <a:chOff x="0" y="0"/>
          <a:chExt cx="0" cy="0"/>
        </a:xfrm>
      </p:grpSpPr>
      <p:sp>
        <p:nvSpPr>
          <p:cNvPr id="257" name="Google Shape;257;p1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UY"/>
              <a:t>Competencias y Competitividad</a:t>
            </a:r>
            <a:endParaRPr/>
          </a:p>
        </p:txBody>
      </p:sp>
      <p:sp>
        <p:nvSpPr>
          <p:cNvPr id="258" name="Google Shape;258;p1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0" lvl="1" marL="114300" rtl="0" algn="l">
              <a:spcBef>
                <a:spcPts val="0"/>
              </a:spcBef>
              <a:spcAft>
                <a:spcPts val="0"/>
              </a:spcAft>
              <a:buClr>
                <a:schemeClr val="dk1"/>
              </a:buClr>
              <a:buSzPts val="2800"/>
              <a:buNone/>
            </a:pPr>
            <a:r>
              <a:rPr lang="es-UY"/>
              <a:t>La generación de ventajas competitivas</a:t>
            </a:r>
            <a:endParaRPr/>
          </a:p>
          <a:p>
            <a:pPr indent="0" lvl="1" marL="114300" rtl="0" algn="l">
              <a:spcBef>
                <a:spcPts val="600"/>
              </a:spcBef>
              <a:spcAft>
                <a:spcPts val="0"/>
              </a:spcAft>
              <a:buClr>
                <a:schemeClr val="dk1"/>
              </a:buClr>
              <a:buSzPts val="3000"/>
              <a:buNone/>
            </a:pPr>
            <a:r>
              <a:t/>
            </a:r>
            <a:endParaRPr sz="3000"/>
          </a:p>
          <a:p>
            <a:pPr indent="-285750" lvl="1" marL="800100" rtl="0" algn="l">
              <a:spcBef>
                <a:spcPts val="0"/>
              </a:spcBef>
              <a:spcAft>
                <a:spcPts val="0"/>
              </a:spcAft>
              <a:buClr>
                <a:schemeClr val="dk1"/>
              </a:buClr>
              <a:buSzPts val="1800"/>
              <a:buChar char="–"/>
            </a:pPr>
            <a:r>
              <a:rPr lang="es-UY" sz="1800"/>
              <a:t>¿cómo pueden diferenciarse las empresas en un mercado tendiente a globalizarse y que facilita la difusión rápida y masiva de mejores prácticas organizativas e innovaciones tecnológicas?</a:t>
            </a:r>
            <a:endParaRPr/>
          </a:p>
          <a:p>
            <a:pPr indent="-171450" lvl="1" marL="800100" rtl="0" algn="l">
              <a:spcBef>
                <a:spcPts val="0"/>
              </a:spcBef>
              <a:spcAft>
                <a:spcPts val="0"/>
              </a:spcAft>
              <a:buClr>
                <a:schemeClr val="dk1"/>
              </a:buClr>
              <a:buSzPts val="1800"/>
              <a:buNone/>
            </a:pPr>
            <a:r>
              <a:t/>
            </a:r>
            <a:endParaRPr sz="1800"/>
          </a:p>
          <a:p>
            <a:pPr indent="-285750" lvl="1" marL="800100" rtl="0" algn="l">
              <a:spcBef>
                <a:spcPts val="0"/>
              </a:spcBef>
              <a:spcAft>
                <a:spcPts val="0"/>
              </a:spcAft>
              <a:buClr>
                <a:schemeClr val="dk1"/>
              </a:buClr>
              <a:buSzPts val="1800"/>
              <a:buChar char="–"/>
            </a:pPr>
            <a:r>
              <a:rPr lang="es-UY" sz="1800"/>
              <a:t>Se diferencian por sus estructuras organizacionales e integran a sus clientes , trabajadores, consultores, proveedores en redes virtuales basadas en activos no tangibles (conocimiento, la formación, la capacidad de innovación, el manejo del mercado, los sistemas de motivación, etc.)</a:t>
            </a:r>
            <a:endParaRPr/>
          </a:p>
          <a:p>
            <a:pPr indent="0" lvl="1" marL="514350" rtl="0" algn="l">
              <a:spcBef>
                <a:spcPts val="0"/>
              </a:spcBef>
              <a:spcAft>
                <a:spcPts val="0"/>
              </a:spcAft>
              <a:buClr>
                <a:schemeClr val="dk1"/>
              </a:buClr>
              <a:buSzPts val="1800"/>
              <a:buNone/>
            </a:pPr>
            <a:r>
              <a:t/>
            </a:r>
            <a:endParaRPr sz="1800"/>
          </a:p>
          <a:p>
            <a:pPr indent="-285750" lvl="1" marL="742950" rtl="0" algn="l">
              <a:spcBef>
                <a:spcPts val="360"/>
              </a:spcBef>
              <a:spcAft>
                <a:spcPts val="0"/>
              </a:spcAft>
              <a:buClr>
                <a:schemeClr val="dk1"/>
              </a:buClr>
              <a:buSzPts val="1800"/>
              <a:buChar char="–"/>
            </a:pPr>
            <a:r>
              <a:rPr lang="es-UY" sz="1800"/>
              <a:t>Uno de los componentes claves en esta construcción es el Factor Humano</a:t>
            </a:r>
            <a:endParaRPr sz="1800"/>
          </a:p>
        </p:txBody>
      </p:sp>
      <p:sp>
        <p:nvSpPr>
          <p:cNvPr id="259" name="Google Shape;259;p1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s-UY"/>
              <a:t>22 de agosto de 2014</a:t>
            </a:r>
            <a:endParaRPr/>
          </a:p>
        </p:txBody>
      </p:sp>
      <p:sp>
        <p:nvSpPr>
          <p:cNvPr id="260" name="Google Shape;260;p1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s-UY"/>
              <a:t>espacio pliegues                                  www.pliegues.es.tl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sp>
        <p:nvSpPr>
          <p:cNvPr id="265" name="Google Shape;265;p1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UY"/>
              <a:t>Competencias y Competitividad</a:t>
            </a:r>
            <a:endParaRPr/>
          </a:p>
        </p:txBody>
      </p:sp>
      <p:sp>
        <p:nvSpPr>
          <p:cNvPr id="266" name="Google Shape;266;p1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lnSpc>
                <a:spcPct val="80000"/>
              </a:lnSpc>
              <a:spcBef>
                <a:spcPts val="0"/>
              </a:spcBef>
              <a:spcAft>
                <a:spcPts val="0"/>
              </a:spcAft>
              <a:buClr>
                <a:schemeClr val="dk1"/>
              </a:buClr>
              <a:buSzPts val="2775"/>
              <a:buChar char="•"/>
            </a:pPr>
            <a:r>
              <a:rPr lang="es-UY" sz="2775"/>
              <a:t>La estrategia de productividad</a:t>
            </a:r>
            <a:endParaRPr/>
          </a:p>
          <a:p>
            <a:pPr indent="0" lvl="0" marL="0" rtl="0" algn="l">
              <a:lnSpc>
                <a:spcPct val="80000"/>
              </a:lnSpc>
              <a:spcBef>
                <a:spcPts val="592"/>
              </a:spcBef>
              <a:spcAft>
                <a:spcPts val="0"/>
              </a:spcAft>
              <a:buClr>
                <a:schemeClr val="dk1"/>
              </a:buClr>
              <a:buSzPts val="2960"/>
              <a:buNone/>
            </a:pPr>
            <a:r>
              <a:t/>
            </a:r>
            <a:endParaRPr sz="2960"/>
          </a:p>
          <a:p>
            <a:pPr indent="-285750" lvl="1" marL="742950" rtl="0" algn="l">
              <a:lnSpc>
                <a:spcPct val="80000"/>
              </a:lnSpc>
              <a:spcBef>
                <a:spcPts val="444"/>
              </a:spcBef>
              <a:spcAft>
                <a:spcPts val="0"/>
              </a:spcAft>
              <a:buClr>
                <a:schemeClr val="dk1"/>
              </a:buClr>
              <a:buSzPts val="2220"/>
              <a:buChar char="–"/>
            </a:pPr>
            <a:r>
              <a:rPr lang="es-UY" sz="2220"/>
              <a:t>Existe una relación intrínseca entre desarrollo de competencias y productividad</a:t>
            </a:r>
            <a:endParaRPr/>
          </a:p>
          <a:p>
            <a:pPr indent="-144780" lvl="1" marL="742950" rtl="0" algn="l">
              <a:lnSpc>
                <a:spcPct val="80000"/>
              </a:lnSpc>
              <a:spcBef>
                <a:spcPts val="444"/>
              </a:spcBef>
              <a:spcAft>
                <a:spcPts val="0"/>
              </a:spcAft>
              <a:buClr>
                <a:schemeClr val="dk1"/>
              </a:buClr>
              <a:buSzPts val="2220"/>
              <a:buNone/>
            </a:pPr>
            <a:r>
              <a:t/>
            </a:r>
            <a:endParaRPr sz="2220"/>
          </a:p>
          <a:p>
            <a:pPr indent="-285750" lvl="1" marL="742950" rtl="0" algn="l">
              <a:lnSpc>
                <a:spcPct val="80000"/>
              </a:lnSpc>
              <a:spcBef>
                <a:spcPts val="444"/>
              </a:spcBef>
              <a:spcAft>
                <a:spcPts val="0"/>
              </a:spcAft>
              <a:buClr>
                <a:schemeClr val="dk1"/>
              </a:buClr>
              <a:buSzPts val="2220"/>
              <a:buChar char="–"/>
            </a:pPr>
            <a:r>
              <a:rPr lang="es-UY" sz="2220"/>
              <a:t>Los sistemas de medición de la productividad dan cuenta de ello</a:t>
            </a:r>
            <a:endParaRPr/>
          </a:p>
          <a:p>
            <a:pPr indent="-144780" lvl="1" marL="742950" rtl="0" algn="l">
              <a:lnSpc>
                <a:spcPct val="80000"/>
              </a:lnSpc>
              <a:spcBef>
                <a:spcPts val="444"/>
              </a:spcBef>
              <a:spcAft>
                <a:spcPts val="0"/>
              </a:spcAft>
              <a:buClr>
                <a:schemeClr val="dk1"/>
              </a:buClr>
              <a:buSzPts val="2220"/>
              <a:buNone/>
            </a:pPr>
            <a:r>
              <a:t/>
            </a:r>
            <a:endParaRPr sz="2220"/>
          </a:p>
          <a:p>
            <a:pPr indent="-285750" lvl="1" marL="742950" rtl="0" algn="l">
              <a:lnSpc>
                <a:spcPct val="80000"/>
              </a:lnSpc>
              <a:spcBef>
                <a:spcPts val="444"/>
              </a:spcBef>
              <a:spcAft>
                <a:spcPts val="0"/>
              </a:spcAft>
              <a:buClr>
                <a:schemeClr val="dk1"/>
              </a:buClr>
              <a:buSzPts val="2220"/>
              <a:buChar char="–"/>
            </a:pPr>
            <a:r>
              <a:rPr lang="es-UY" sz="2220"/>
              <a:t>Si consideramos que la mejora en el desempeño incide en la productividad, entonces siendo el desempeño un concepto que forma parte del comportamiento del trabajador, podemos concluir que las Competencias son esenciales en el desarrollo de comportamientos y por ende inciden en el desempeño del mismo</a:t>
            </a:r>
            <a:endParaRPr sz="2220"/>
          </a:p>
        </p:txBody>
      </p:sp>
      <p:sp>
        <p:nvSpPr>
          <p:cNvPr id="267" name="Google Shape;267;p1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s-UY"/>
              <a:t>22 de agosto de 2014</a:t>
            </a:r>
            <a:endParaRPr/>
          </a:p>
        </p:txBody>
      </p:sp>
      <p:sp>
        <p:nvSpPr>
          <p:cNvPr id="268" name="Google Shape;268;p1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s-UY"/>
              <a:t>espacio pliegues                                  www.pliegues.es.tl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2" name="Shape 272"/>
        <p:cNvGrpSpPr/>
        <p:nvPr/>
      </p:nvGrpSpPr>
      <p:grpSpPr>
        <a:xfrm>
          <a:off x="0" y="0"/>
          <a:ext cx="0" cy="0"/>
          <a:chOff x="0" y="0"/>
          <a:chExt cx="0" cy="0"/>
        </a:xfrm>
      </p:grpSpPr>
      <p:sp>
        <p:nvSpPr>
          <p:cNvPr id="273" name="Google Shape;273;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UY"/>
              <a:t>Competencias y Competitividad</a:t>
            </a:r>
            <a:endParaRPr/>
          </a:p>
        </p:txBody>
      </p:sp>
      <p:sp>
        <p:nvSpPr>
          <p:cNvPr id="274" name="Google Shape;274;p1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1" marL="342900" rtl="0" algn="l">
              <a:spcBef>
                <a:spcPts val="0"/>
              </a:spcBef>
              <a:spcAft>
                <a:spcPts val="0"/>
              </a:spcAft>
              <a:buClr>
                <a:schemeClr val="dk1"/>
              </a:buClr>
              <a:buSzPts val="2800"/>
              <a:buFont typeface="Arial"/>
              <a:buChar char="•"/>
            </a:pPr>
            <a:r>
              <a:rPr lang="es-UY"/>
              <a:t>La gestión de recursos humanos</a:t>
            </a:r>
            <a:endParaRPr/>
          </a:p>
          <a:p>
            <a:pPr indent="0" lvl="1" marL="0" rtl="0" algn="l">
              <a:spcBef>
                <a:spcPts val="560"/>
              </a:spcBef>
              <a:spcAft>
                <a:spcPts val="0"/>
              </a:spcAft>
              <a:buClr>
                <a:schemeClr val="dk1"/>
              </a:buClr>
              <a:buSzPts val="2800"/>
              <a:buNone/>
            </a:pPr>
            <a:r>
              <a:t/>
            </a:r>
            <a:endParaRPr/>
          </a:p>
          <a:p>
            <a:pPr indent="-285750" lvl="1" marL="742950" rtl="0" algn="l">
              <a:spcBef>
                <a:spcPts val="400"/>
              </a:spcBef>
              <a:spcAft>
                <a:spcPts val="0"/>
              </a:spcAft>
              <a:buClr>
                <a:schemeClr val="dk1"/>
              </a:buClr>
              <a:buSzPts val="2000"/>
              <a:buChar char="–"/>
            </a:pPr>
            <a:r>
              <a:rPr lang="es-UY" sz="2000"/>
              <a:t>Vistos los puntos anteriores se deduce claramente que la gestión de los recursos humanos se encuentra en el centro del desarrollo de la Competitividad en el avance de la globalización y la diferenciación por parte de las empresas.</a:t>
            </a:r>
            <a:endParaRPr/>
          </a:p>
          <a:p>
            <a:pPr indent="-158750" lvl="1" marL="742950" rtl="0" algn="l">
              <a:spcBef>
                <a:spcPts val="400"/>
              </a:spcBef>
              <a:spcAft>
                <a:spcPts val="0"/>
              </a:spcAft>
              <a:buClr>
                <a:schemeClr val="dk1"/>
              </a:buClr>
              <a:buSzPts val="2000"/>
              <a:buNone/>
            </a:pPr>
            <a:r>
              <a:t/>
            </a:r>
            <a:endParaRPr sz="2000"/>
          </a:p>
          <a:p>
            <a:pPr indent="-285750" lvl="1" marL="742950" rtl="0" algn="l">
              <a:spcBef>
                <a:spcPts val="400"/>
              </a:spcBef>
              <a:spcAft>
                <a:spcPts val="0"/>
              </a:spcAft>
              <a:buClr>
                <a:schemeClr val="dk1"/>
              </a:buClr>
              <a:buSzPts val="2000"/>
              <a:buChar char="–"/>
            </a:pPr>
            <a:r>
              <a:rPr lang="es-UY" sz="2000"/>
              <a:t>Esta gestión encuentra en el concepto de Competencias un enlace natural para su organización y desarrollo</a:t>
            </a:r>
            <a:endParaRPr/>
          </a:p>
          <a:p>
            <a:pPr indent="-107950" lvl="1" marL="742950" rtl="0" algn="l">
              <a:spcBef>
                <a:spcPts val="560"/>
              </a:spcBef>
              <a:spcAft>
                <a:spcPts val="0"/>
              </a:spcAft>
              <a:buClr>
                <a:schemeClr val="dk1"/>
              </a:buClr>
              <a:buSzPts val="2800"/>
              <a:buNone/>
            </a:pPr>
            <a:r>
              <a:t/>
            </a:r>
            <a:endParaRPr/>
          </a:p>
        </p:txBody>
      </p:sp>
      <p:sp>
        <p:nvSpPr>
          <p:cNvPr id="275" name="Google Shape;275;p1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s-UY"/>
              <a:t>22 de agosto de 2014</a:t>
            </a:r>
            <a:endParaRPr/>
          </a:p>
        </p:txBody>
      </p:sp>
      <p:sp>
        <p:nvSpPr>
          <p:cNvPr id="276" name="Google Shape;276;p1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s-UY"/>
              <a:t>espacio pliegues                                  www.pliegues.es.tl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0" name="Shape 280"/>
        <p:cNvGrpSpPr/>
        <p:nvPr/>
      </p:nvGrpSpPr>
      <p:grpSpPr>
        <a:xfrm>
          <a:off x="0" y="0"/>
          <a:ext cx="0" cy="0"/>
          <a:chOff x="0" y="0"/>
          <a:chExt cx="0" cy="0"/>
        </a:xfrm>
      </p:grpSpPr>
      <p:sp>
        <p:nvSpPr>
          <p:cNvPr id="281" name="Google Shape;281;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240"/>
              <a:buFont typeface="Calibri"/>
              <a:buNone/>
            </a:pPr>
            <a:r>
              <a:rPr lang="es-UY" sz="3240"/>
              <a:t>Algunos testimonios sobre la Instalación de la Gestión por Competencias</a:t>
            </a:r>
            <a:br>
              <a:rPr lang="es-UY" sz="3959"/>
            </a:br>
            <a:endParaRPr sz="3959"/>
          </a:p>
        </p:txBody>
      </p:sp>
      <p:sp>
        <p:nvSpPr>
          <p:cNvPr id="282" name="Google Shape;282;p1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lnSpc>
                <a:spcPct val="80000"/>
              </a:lnSpc>
              <a:spcBef>
                <a:spcPts val="0"/>
              </a:spcBef>
              <a:spcAft>
                <a:spcPts val="0"/>
              </a:spcAft>
              <a:buClr>
                <a:schemeClr val="dk1"/>
              </a:buClr>
              <a:buSzPts val="1520"/>
              <a:buChar char="•"/>
            </a:pPr>
            <a:r>
              <a:rPr lang="es-UY" sz="1520"/>
              <a:t>“El objetivo inicial fue determinar las competencias críticas o competencias clave, entendiendo como tales, los conocimientos, actitudes, habilidades, capacidades, valores, comportamientos y en general, atributos personales que se relacionan (de forma causal) más directamente con un desempeño exitoso de las personas en su trabajo, funciones y responsabilidades” (Arión Consultores).</a:t>
            </a:r>
            <a:endParaRPr/>
          </a:p>
          <a:p>
            <a:pPr indent="-246380" lvl="0" marL="342900" rtl="0" algn="l">
              <a:lnSpc>
                <a:spcPct val="80000"/>
              </a:lnSpc>
              <a:spcBef>
                <a:spcPts val="304"/>
              </a:spcBef>
              <a:spcAft>
                <a:spcPts val="0"/>
              </a:spcAft>
              <a:buClr>
                <a:schemeClr val="dk1"/>
              </a:buClr>
              <a:buSzPts val="1520"/>
              <a:buNone/>
            </a:pPr>
            <a:r>
              <a:t/>
            </a:r>
            <a:endParaRPr sz="1520"/>
          </a:p>
          <a:p>
            <a:pPr indent="-342900" lvl="0" marL="342900" rtl="0" algn="l">
              <a:lnSpc>
                <a:spcPct val="80000"/>
              </a:lnSpc>
              <a:spcBef>
                <a:spcPts val="304"/>
              </a:spcBef>
              <a:spcAft>
                <a:spcPts val="0"/>
              </a:spcAft>
              <a:buClr>
                <a:schemeClr val="dk1"/>
              </a:buClr>
              <a:buSzPts val="1520"/>
              <a:buChar char="•"/>
            </a:pPr>
            <a:r>
              <a:rPr lang="es-UY" sz="1520"/>
              <a:t>“Características personales claves que promueven y mantienen la eficacia en una empresa de alto desempeño. Definen lo que la persona es y se refleja en todo lo que hace. Son características particulares que van desde aspectos profundos y centrales del individuo, hasta aspectos observables y modificables con relativa facilidad” (Electricidad de Caracas).</a:t>
            </a:r>
            <a:endParaRPr/>
          </a:p>
          <a:p>
            <a:pPr indent="-246380" lvl="0" marL="342900" rtl="0" algn="l">
              <a:lnSpc>
                <a:spcPct val="80000"/>
              </a:lnSpc>
              <a:spcBef>
                <a:spcPts val="304"/>
              </a:spcBef>
              <a:spcAft>
                <a:spcPts val="0"/>
              </a:spcAft>
              <a:buClr>
                <a:schemeClr val="dk1"/>
              </a:buClr>
              <a:buSzPts val="1520"/>
              <a:buNone/>
            </a:pPr>
            <a:r>
              <a:t/>
            </a:r>
            <a:endParaRPr sz="1520"/>
          </a:p>
          <a:p>
            <a:pPr indent="-342900" lvl="0" marL="342900" rtl="0" algn="l">
              <a:lnSpc>
                <a:spcPct val="80000"/>
              </a:lnSpc>
              <a:spcBef>
                <a:spcPts val="304"/>
              </a:spcBef>
              <a:spcAft>
                <a:spcPts val="0"/>
              </a:spcAft>
              <a:buClr>
                <a:schemeClr val="dk1"/>
              </a:buClr>
              <a:buSzPts val="1520"/>
              <a:buChar char="•"/>
            </a:pPr>
            <a:r>
              <a:rPr lang="es-UY" sz="1520"/>
              <a:t>“Características personales que diferencian el desempeño adecuado del excelente, en un cargo, en una organización o cultura específica. Son ciertas maneras de hacer las cosas; son aquellas conductas y habilidades que las personas demuestran cuando realizan un trabajo con excelencia” (Mavesa).</a:t>
            </a:r>
            <a:endParaRPr/>
          </a:p>
          <a:p>
            <a:pPr indent="-246380" lvl="0" marL="342900" rtl="0" algn="l">
              <a:lnSpc>
                <a:spcPct val="80000"/>
              </a:lnSpc>
              <a:spcBef>
                <a:spcPts val="304"/>
              </a:spcBef>
              <a:spcAft>
                <a:spcPts val="0"/>
              </a:spcAft>
              <a:buClr>
                <a:schemeClr val="dk1"/>
              </a:buClr>
              <a:buSzPts val="1520"/>
              <a:buNone/>
            </a:pPr>
            <a:r>
              <a:t/>
            </a:r>
            <a:endParaRPr sz="1520"/>
          </a:p>
          <a:p>
            <a:pPr indent="-342900" lvl="0" marL="342900" rtl="0" algn="l">
              <a:lnSpc>
                <a:spcPct val="80000"/>
              </a:lnSpc>
              <a:spcBef>
                <a:spcPts val="304"/>
              </a:spcBef>
              <a:spcAft>
                <a:spcPts val="0"/>
              </a:spcAft>
              <a:buClr>
                <a:schemeClr val="dk1"/>
              </a:buClr>
              <a:buSzPts val="1520"/>
              <a:buChar char="•"/>
            </a:pPr>
            <a:r>
              <a:rPr lang="es-UY" sz="1520"/>
              <a:t>Las anteriores definiciones están centradas en las características personales que definen un desempeño superior, relacionadas fuertemente con las presunciones de McClelland según las cuales, en cada trabajo algunas personas se desempeñan mucho más eficientemente que otras utilizando diferentes formas y conductas para realizarlo; de modo que, la mejor forma de identificar las competencias que conducen a un desempeño superior es estudiar a los más exitosos.7</a:t>
            </a:r>
            <a:endParaRPr/>
          </a:p>
        </p:txBody>
      </p:sp>
      <p:sp>
        <p:nvSpPr>
          <p:cNvPr id="283" name="Google Shape;283;p1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s-UY"/>
              <a:t>22 de agosto de 2014</a:t>
            </a:r>
            <a:endParaRPr/>
          </a:p>
        </p:txBody>
      </p:sp>
      <p:sp>
        <p:nvSpPr>
          <p:cNvPr id="284" name="Google Shape;284;p1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s-UY"/>
              <a:t>espacio pliegues                                  www.pliegues.es.tl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959"/>
              <a:buFont typeface="Calibri"/>
              <a:buNone/>
            </a:pPr>
            <a:r>
              <a:rPr lang="es-UY" sz="3959"/>
              <a:t>La Gestión por Competencias: Proceso de Implementación</a:t>
            </a:r>
            <a:endParaRPr sz="3959"/>
          </a:p>
        </p:txBody>
      </p:sp>
      <p:grpSp>
        <p:nvGrpSpPr>
          <p:cNvPr id="290" name="Google Shape;290;p17"/>
          <p:cNvGrpSpPr/>
          <p:nvPr/>
        </p:nvGrpSpPr>
        <p:grpSpPr>
          <a:xfrm>
            <a:off x="460203" y="2233668"/>
            <a:ext cx="8223593" cy="3259026"/>
            <a:chOff x="3003" y="633468"/>
            <a:chExt cx="8223593" cy="3259026"/>
          </a:xfrm>
        </p:grpSpPr>
        <p:sp>
          <p:nvSpPr>
            <p:cNvPr id="291" name="Google Shape;291;p17"/>
            <p:cNvSpPr/>
            <p:nvPr/>
          </p:nvSpPr>
          <p:spPr>
            <a:xfrm rot="5400000">
              <a:off x="383010" y="1816144"/>
              <a:ext cx="1144638" cy="1904652"/>
            </a:xfrm>
            <a:prstGeom prst="corner">
              <a:avLst>
                <a:gd fmla="val 16120" name="adj1"/>
                <a:gd fmla="val 16110" name="adj2"/>
              </a:avLst>
            </a:prstGeom>
            <a:solidFill>
              <a:schemeClr val="accent1"/>
            </a:solidFill>
            <a:ln cap="flat" cmpd="sng" w="9525">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2" name="Google Shape;292;p17"/>
            <p:cNvSpPr/>
            <p:nvPr/>
          </p:nvSpPr>
          <p:spPr>
            <a:xfrm>
              <a:off x="191941" y="2385225"/>
              <a:ext cx="1719530" cy="1507269"/>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 name="Google Shape;293;p17"/>
            <p:cNvSpPr txBox="1"/>
            <p:nvPr/>
          </p:nvSpPr>
          <p:spPr>
            <a:xfrm>
              <a:off x="191941" y="2385225"/>
              <a:ext cx="1719530" cy="1507269"/>
            </a:xfrm>
            <a:prstGeom prst="rect">
              <a:avLst/>
            </a:prstGeom>
            <a:noFill/>
            <a:ln>
              <a:noFill/>
            </a:ln>
          </p:spPr>
          <p:txBody>
            <a:bodyPr anchorCtr="0" anchor="t" bIns="72375" lIns="72375" spcFirstLastPara="1" rIns="72375" wrap="square" tIns="72375">
              <a:noAutofit/>
            </a:bodyPr>
            <a:lstStyle/>
            <a:p>
              <a:pPr indent="0" lvl="0" marL="0" marR="0" rtl="0" algn="l">
                <a:lnSpc>
                  <a:spcPct val="90000"/>
                </a:lnSpc>
                <a:spcBef>
                  <a:spcPts val="0"/>
                </a:spcBef>
                <a:spcAft>
                  <a:spcPts val="0"/>
                </a:spcAft>
                <a:buNone/>
              </a:pPr>
              <a:r>
                <a:rPr b="0" i="0" lang="es-UY" sz="1900" u="none" cap="none" strike="noStrike">
                  <a:solidFill>
                    <a:schemeClr val="dk1"/>
                  </a:solidFill>
                  <a:latin typeface="Calibri"/>
                  <a:ea typeface="Calibri"/>
                  <a:cs typeface="Calibri"/>
                  <a:sym typeface="Calibri"/>
                </a:rPr>
                <a:t>Definición de Banco de Competencias de la Organización</a:t>
              </a:r>
              <a:endParaRPr b="0" i="0" sz="1900" u="none" cap="none" strike="noStrike">
                <a:solidFill>
                  <a:schemeClr val="dk1"/>
                </a:solidFill>
                <a:latin typeface="Calibri"/>
                <a:ea typeface="Calibri"/>
                <a:cs typeface="Calibri"/>
                <a:sym typeface="Calibri"/>
              </a:endParaRPr>
            </a:p>
          </p:txBody>
        </p:sp>
        <p:sp>
          <p:nvSpPr>
            <p:cNvPr id="294" name="Google Shape;294;p17"/>
            <p:cNvSpPr/>
            <p:nvPr/>
          </p:nvSpPr>
          <p:spPr>
            <a:xfrm>
              <a:off x="1587032" y="1675922"/>
              <a:ext cx="324439" cy="324439"/>
            </a:xfrm>
            <a:prstGeom prst="triangle">
              <a:avLst>
                <a:gd fmla="val 100000" name="adj"/>
              </a:avLst>
            </a:prstGeom>
            <a:solidFill>
              <a:schemeClr val="accent1"/>
            </a:solidFill>
            <a:ln cap="flat" cmpd="sng" w="9525">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5" name="Google Shape;295;p17"/>
            <p:cNvSpPr/>
            <p:nvPr/>
          </p:nvSpPr>
          <p:spPr>
            <a:xfrm rot="5400000">
              <a:off x="2488051" y="1295250"/>
              <a:ext cx="1144638" cy="1904652"/>
            </a:xfrm>
            <a:prstGeom prst="corner">
              <a:avLst>
                <a:gd fmla="val 16120" name="adj1"/>
                <a:gd fmla="val 16110" name="adj2"/>
              </a:avLst>
            </a:prstGeom>
            <a:solidFill>
              <a:schemeClr val="accent1"/>
            </a:solidFill>
            <a:ln cap="flat" cmpd="sng" w="9525">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6" name="Google Shape;296;p17"/>
            <p:cNvSpPr/>
            <p:nvPr/>
          </p:nvSpPr>
          <p:spPr>
            <a:xfrm>
              <a:off x="2296983" y="1864330"/>
              <a:ext cx="1719530" cy="1507269"/>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 name="Google Shape;297;p17"/>
            <p:cNvSpPr txBox="1"/>
            <p:nvPr/>
          </p:nvSpPr>
          <p:spPr>
            <a:xfrm>
              <a:off x="2296983" y="1864330"/>
              <a:ext cx="1719530" cy="1507269"/>
            </a:xfrm>
            <a:prstGeom prst="rect">
              <a:avLst/>
            </a:prstGeom>
            <a:noFill/>
            <a:ln>
              <a:noFill/>
            </a:ln>
          </p:spPr>
          <p:txBody>
            <a:bodyPr anchorCtr="0" anchor="t" bIns="72375" lIns="72375" spcFirstLastPara="1" rIns="72375" wrap="square" tIns="72375">
              <a:noAutofit/>
            </a:bodyPr>
            <a:lstStyle/>
            <a:p>
              <a:pPr indent="0" lvl="0" marL="0" marR="0" rtl="0" algn="l">
                <a:lnSpc>
                  <a:spcPct val="90000"/>
                </a:lnSpc>
                <a:spcBef>
                  <a:spcPts val="0"/>
                </a:spcBef>
                <a:spcAft>
                  <a:spcPts val="0"/>
                </a:spcAft>
                <a:buNone/>
              </a:pPr>
              <a:r>
                <a:rPr b="0" i="0" lang="es-UY" sz="1900" u="none" cap="none" strike="noStrike">
                  <a:solidFill>
                    <a:schemeClr val="dk1"/>
                  </a:solidFill>
                  <a:latin typeface="Calibri"/>
                  <a:ea typeface="Calibri"/>
                  <a:cs typeface="Calibri"/>
                  <a:sym typeface="Calibri"/>
                </a:rPr>
                <a:t>Análisis y ordenamiento del Banco</a:t>
              </a:r>
              <a:endParaRPr/>
            </a:p>
          </p:txBody>
        </p:sp>
        <p:sp>
          <p:nvSpPr>
            <p:cNvPr id="298" name="Google Shape;298;p17"/>
            <p:cNvSpPr/>
            <p:nvPr/>
          </p:nvSpPr>
          <p:spPr>
            <a:xfrm>
              <a:off x="3692074" y="1155027"/>
              <a:ext cx="324439" cy="324439"/>
            </a:xfrm>
            <a:prstGeom prst="triangle">
              <a:avLst>
                <a:gd fmla="val 100000" name="adj"/>
              </a:avLst>
            </a:prstGeom>
            <a:solidFill>
              <a:schemeClr val="accent1"/>
            </a:solidFill>
            <a:ln cap="flat" cmpd="sng" w="9525">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9" name="Google Shape;299;p17"/>
            <p:cNvSpPr/>
            <p:nvPr/>
          </p:nvSpPr>
          <p:spPr>
            <a:xfrm rot="5400000">
              <a:off x="4593093" y="774355"/>
              <a:ext cx="1144638" cy="1904652"/>
            </a:xfrm>
            <a:prstGeom prst="corner">
              <a:avLst>
                <a:gd fmla="val 16120" name="adj1"/>
                <a:gd fmla="val 16110" name="adj2"/>
              </a:avLst>
            </a:prstGeom>
            <a:solidFill>
              <a:schemeClr val="accent1"/>
            </a:solidFill>
            <a:ln cap="flat" cmpd="sng" w="9525">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0" name="Google Shape;300;p17"/>
            <p:cNvSpPr/>
            <p:nvPr/>
          </p:nvSpPr>
          <p:spPr>
            <a:xfrm>
              <a:off x="4402024" y="1343436"/>
              <a:ext cx="1719530" cy="1507269"/>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1" name="Google Shape;301;p17"/>
            <p:cNvSpPr txBox="1"/>
            <p:nvPr/>
          </p:nvSpPr>
          <p:spPr>
            <a:xfrm>
              <a:off x="4402024" y="1343436"/>
              <a:ext cx="1719530" cy="1507269"/>
            </a:xfrm>
            <a:prstGeom prst="rect">
              <a:avLst/>
            </a:prstGeom>
            <a:noFill/>
            <a:ln>
              <a:noFill/>
            </a:ln>
          </p:spPr>
          <p:txBody>
            <a:bodyPr anchorCtr="0" anchor="t" bIns="72375" lIns="72375" spcFirstLastPara="1" rIns="72375" wrap="square" tIns="72375">
              <a:noAutofit/>
            </a:bodyPr>
            <a:lstStyle/>
            <a:p>
              <a:pPr indent="0" lvl="0" marL="0" marR="0" rtl="0" algn="l">
                <a:lnSpc>
                  <a:spcPct val="90000"/>
                </a:lnSpc>
                <a:spcBef>
                  <a:spcPts val="0"/>
                </a:spcBef>
                <a:spcAft>
                  <a:spcPts val="0"/>
                </a:spcAft>
                <a:buNone/>
              </a:pPr>
              <a:r>
                <a:rPr b="0" i="0" lang="es-UY" sz="1900" u="none" cap="none" strike="noStrike">
                  <a:solidFill>
                    <a:schemeClr val="dk1"/>
                  </a:solidFill>
                  <a:latin typeface="Calibri"/>
                  <a:ea typeface="Calibri"/>
                  <a:cs typeface="Calibri"/>
                  <a:sym typeface="Calibri"/>
                </a:rPr>
                <a:t>Definición de Competencias Claves de la Organización</a:t>
              </a:r>
              <a:endParaRPr b="0" i="0" sz="1900" u="none" cap="none" strike="noStrike">
                <a:solidFill>
                  <a:schemeClr val="dk1"/>
                </a:solidFill>
                <a:latin typeface="Calibri"/>
                <a:ea typeface="Calibri"/>
                <a:cs typeface="Calibri"/>
                <a:sym typeface="Calibri"/>
              </a:endParaRPr>
            </a:p>
          </p:txBody>
        </p:sp>
        <p:sp>
          <p:nvSpPr>
            <p:cNvPr id="302" name="Google Shape;302;p17"/>
            <p:cNvSpPr/>
            <p:nvPr/>
          </p:nvSpPr>
          <p:spPr>
            <a:xfrm>
              <a:off x="5797115" y="634133"/>
              <a:ext cx="324439" cy="324439"/>
            </a:xfrm>
            <a:prstGeom prst="triangle">
              <a:avLst>
                <a:gd fmla="val 100000" name="adj"/>
              </a:avLst>
            </a:prstGeom>
            <a:solidFill>
              <a:schemeClr val="accent1"/>
            </a:solidFill>
            <a:ln cap="flat" cmpd="sng" w="9525">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3" name="Google Shape;303;p17"/>
            <p:cNvSpPr/>
            <p:nvPr/>
          </p:nvSpPr>
          <p:spPr>
            <a:xfrm rot="5400000">
              <a:off x="6698134" y="253461"/>
              <a:ext cx="1144638" cy="1904652"/>
            </a:xfrm>
            <a:prstGeom prst="corner">
              <a:avLst>
                <a:gd fmla="val 16120" name="adj1"/>
                <a:gd fmla="val 16110" name="adj2"/>
              </a:avLst>
            </a:prstGeom>
            <a:solidFill>
              <a:schemeClr val="accent1"/>
            </a:solidFill>
            <a:ln cap="flat" cmpd="sng" w="9525">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4" name="Google Shape;304;p17"/>
            <p:cNvSpPr/>
            <p:nvPr/>
          </p:nvSpPr>
          <p:spPr>
            <a:xfrm>
              <a:off x="6507066" y="822541"/>
              <a:ext cx="1719530" cy="1507269"/>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5" name="Google Shape;305;p17"/>
            <p:cNvSpPr txBox="1"/>
            <p:nvPr/>
          </p:nvSpPr>
          <p:spPr>
            <a:xfrm>
              <a:off x="6507066" y="822541"/>
              <a:ext cx="1719530" cy="1507269"/>
            </a:xfrm>
            <a:prstGeom prst="rect">
              <a:avLst/>
            </a:prstGeom>
            <a:noFill/>
            <a:ln>
              <a:noFill/>
            </a:ln>
          </p:spPr>
          <p:txBody>
            <a:bodyPr anchorCtr="0" anchor="t" bIns="72375" lIns="72375" spcFirstLastPara="1" rIns="72375" wrap="square" tIns="72375">
              <a:noAutofit/>
            </a:bodyPr>
            <a:lstStyle/>
            <a:p>
              <a:pPr indent="0" lvl="0" marL="0" marR="0" rtl="0" algn="l">
                <a:lnSpc>
                  <a:spcPct val="90000"/>
                </a:lnSpc>
                <a:spcBef>
                  <a:spcPts val="0"/>
                </a:spcBef>
                <a:spcAft>
                  <a:spcPts val="0"/>
                </a:spcAft>
                <a:buNone/>
              </a:pPr>
              <a:r>
                <a:rPr b="0" i="0" lang="es-UY" sz="1900" u="none" cap="none" strike="noStrike">
                  <a:solidFill>
                    <a:schemeClr val="dk1"/>
                  </a:solidFill>
                  <a:latin typeface="Calibri"/>
                  <a:ea typeface="Calibri"/>
                  <a:cs typeface="Calibri"/>
                  <a:sym typeface="Calibri"/>
                </a:rPr>
                <a:t>Aplicación de Competencias a la Gestión de las Personas (RRHH o GTH)</a:t>
              </a:r>
              <a:endParaRPr b="0" i="0" sz="1900" u="none" cap="none" strike="noStrike">
                <a:solidFill>
                  <a:schemeClr val="dk1"/>
                </a:solidFill>
                <a:latin typeface="Calibri"/>
                <a:ea typeface="Calibri"/>
                <a:cs typeface="Calibri"/>
                <a:sym typeface="Calibri"/>
              </a:endParaRPr>
            </a:p>
          </p:txBody>
        </p:sp>
      </p:grpSp>
      <p:sp>
        <p:nvSpPr>
          <p:cNvPr id="306" name="Google Shape;306;p1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s-UY"/>
              <a:t>22 de agosto de 2014</a:t>
            </a:r>
            <a:endParaRPr/>
          </a:p>
        </p:txBody>
      </p:sp>
      <p:sp>
        <p:nvSpPr>
          <p:cNvPr id="307" name="Google Shape;307;p1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s-UY"/>
              <a:t>espacio pliegues                                  www.pliegues.es.tl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1" name="Shape 311"/>
        <p:cNvGrpSpPr/>
        <p:nvPr/>
      </p:nvGrpSpPr>
      <p:grpSpPr>
        <a:xfrm>
          <a:off x="0" y="0"/>
          <a:ext cx="0" cy="0"/>
          <a:chOff x="0" y="0"/>
          <a:chExt cx="0" cy="0"/>
        </a:xfrm>
      </p:grpSpPr>
      <p:sp>
        <p:nvSpPr>
          <p:cNvPr id="312" name="Google Shape;312;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959"/>
              <a:buFont typeface="Calibri"/>
              <a:buNone/>
            </a:pPr>
            <a:r>
              <a:rPr lang="es-UY" sz="3959"/>
              <a:t>Proceso de implementación de la Gestión por Competencias</a:t>
            </a:r>
            <a:endParaRPr sz="3959"/>
          </a:p>
        </p:txBody>
      </p:sp>
      <p:sp>
        <p:nvSpPr>
          <p:cNvPr id="313" name="Google Shape;313;p1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lnSpc>
                <a:spcPct val="80000"/>
              </a:lnSpc>
              <a:spcBef>
                <a:spcPts val="0"/>
              </a:spcBef>
              <a:spcAft>
                <a:spcPts val="0"/>
              </a:spcAft>
              <a:buClr>
                <a:schemeClr val="dk1"/>
              </a:buClr>
              <a:buSzPts val="2000"/>
              <a:buChar char="•"/>
            </a:pPr>
            <a:r>
              <a:rPr lang="es-UY" sz="2000"/>
              <a:t>El Proceso puede ser Implementado de diversas formas:</a:t>
            </a:r>
            <a:endParaRPr/>
          </a:p>
          <a:p>
            <a:pPr indent="-215900" lvl="0" marL="342900" rtl="0" algn="l">
              <a:lnSpc>
                <a:spcPct val="80000"/>
              </a:lnSpc>
              <a:spcBef>
                <a:spcPts val="400"/>
              </a:spcBef>
              <a:spcAft>
                <a:spcPts val="0"/>
              </a:spcAft>
              <a:buClr>
                <a:schemeClr val="dk1"/>
              </a:buClr>
              <a:buSzPts val="2000"/>
              <a:buNone/>
            </a:pPr>
            <a:r>
              <a:t/>
            </a:r>
            <a:endParaRPr sz="2000"/>
          </a:p>
          <a:p>
            <a:pPr indent="-285750" lvl="1" marL="742950" rtl="0" algn="l">
              <a:lnSpc>
                <a:spcPct val="80000"/>
              </a:lnSpc>
              <a:spcBef>
                <a:spcPts val="350"/>
              </a:spcBef>
              <a:spcAft>
                <a:spcPts val="0"/>
              </a:spcAft>
              <a:buClr>
                <a:schemeClr val="dk1"/>
              </a:buClr>
              <a:buSzPts val="1750"/>
              <a:buChar char="–"/>
            </a:pPr>
            <a:r>
              <a:rPr lang="es-UY" sz="1750"/>
              <a:t>Diccionario de competencias como orientador para que se elija de ellas</a:t>
            </a:r>
            <a:endParaRPr/>
          </a:p>
          <a:p>
            <a:pPr indent="-285750" lvl="1" marL="742950" rtl="0" algn="l">
              <a:lnSpc>
                <a:spcPct val="80000"/>
              </a:lnSpc>
              <a:spcBef>
                <a:spcPts val="350"/>
              </a:spcBef>
              <a:spcAft>
                <a:spcPts val="0"/>
              </a:spcAft>
              <a:buClr>
                <a:schemeClr val="dk1"/>
              </a:buClr>
              <a:buSzPts val="1750"/>
              <a:buChar char="–"/>
            </a:pPr>
            <a:r>
              <a:rPr lang="es-UY" sz="1750"/>
              <a:t>Definición de “aquello con lo que se hace la tarea” y luego ordenamiento y organización en función de modelos de clasificación pre-existentes</a:t>
            </a:r>
            <a:endParaRPr/>
          </a:p>
          <a:p>
            <a:pPr indent="0" lvl="1" marL="457200" rtl="0" algn="l">
              <a:lnSpc>
                <a:spcPct val="80000"/>
              </a:lnSpc>
              <a:spcBef>
                <a:spcPts val="350"/>
              </a:spcBef>
              <a:spcAft>
                <a:spcPts val="0"/>
              </a:spcAft>
              <a:buClr>
                <a:schemeClr val="dk1"/>
              </a:buClr>
              <a:buSzPts val="1750"/>
              <a:buNone/>
            </a:pPr>
            <a:r>
              <a:t/>
            </a:r>
            <a:endParaRPr sz="1750"/>
          </a:p>
          <a:p>
            <a:pPr indent="-342900" lvl="0" marL="342900" rtl="0" algn="l">
              <a:lnSpc>
                <a:spcPct val="80000"/>
              </a:lnSpc>
              <a:spcBef>
                <a:spcPts val="400"/>
              </a:spcBef>
              <a:spcAft>
                <a:spcPts val="0"/>
              </a:spcAft>
              <a:buClr>
                <a:schemeClr val="dk1"/>
              </a:buClr>
              <a:buSzPts val="2000"/>
              <a:buChar char="•"/>
            </a:pPr>
            <a:r>
              <a:rPr lang="es-UY" sz="2000"/>
              <a:t>Se puede abordar a diversos niveles de la Organización</a:t>
            </a:r>
            <a:endParaRPr/>
          </a:p>
          <a:p>
            <a:pPr indent="-174625" lvl="1" marL="742950" rtl="0" algn="l">
              <a:lnSpc>
                <a:spcPct val="80000"/>
              </a:lnSpc>
              <a:spcBef>
                <a:spcPts val="350"/>
              </a:spcBef>
              <a:spcAft>
                <a:spcPts val="0"/>
              </a:spcAft>
              <a:buClr>
                <a:schemeClr val="dk1"/>
              </a:buClr>
              <a:buSzPts val="1750"/>
              <a:buNone/>
            </a:pPr>
            <a:r>
              <a:t/>
            </a:r>
            <a:endParaRPr sz="1750"/>
          </a:p>
          <a:p>
            <a:pPr indent="-285750" lvl="1" marL="742950" rtl="0" algn="l">
              <a:lnSpc>
                <a:spcPct val="80000"/>
              </a:lnSpc>
              <a:spcBef>
                <a:spcPts val="350"/>
              </a:spcBef>
              <a:spcAft>
                <a:spcPts val="0"/>
              </a:spcAft>
              <a:buClr>
                <a:schemeClr val="dk1"/>
              </a:buClr>
              <a:buSzPts val="1750"/>
              <a:buChar char="–"/>
            </a:pPr>
            <a:r>
              <a:rPr lang="es-UY" sz="1750"/>
              <a:t>Se puede trabajar con la Dirección de la Organización </a:t>
            </a:r>
            <a:endParaRPr/>
          </a:p>
          <a:p>
            <a:pPr indent="-228600" lvl="2" marL="1143000" rtl="0" algn="l">
              <a:lnSpc>
                <a:spcPct val="80000"/>
              </a:lnSpc>
              <a:spcBef>
                <a:spcPts val="300"/>
              </a:spcBef>
              <a:spcAft>
                <a:spcPts val="0"/>
              </a:spcAft>
              <a:buClr>
                <a:schemeClr val="dk1"/>
              </a:buClr>
              <a:buSzPts val="1500"/>
              <a:buChar char="•"/>
            </a:pPr>
            <a:r>
              <a:rPr lang="es-UY" sz="1500"/>
              <a:t>Se comienza el trabajo con el Directorio o el cuerpo Gerencial</a:t>
            </a:r>
            <a:endParaRPr/>
          </a:p>
          <a:p>
            <a:pPr indent="-228600" lvl="2" marL="1143000" rtl="0" algn="l">
              <a:lnSpc>
                <a:spcPct val="80000"/>
              </a:lnSpc>
              <a:spcBef>
                <a:spcPts val="300"/>
              </a:spcBef>
              <a:spcAft>
                <a:spcPts val="0"/>
              </a:spcAft>
              <a:buClr>
                <a:schemeClr val="dk1"/>
              </a:buClr>
              <a:buSzPts val="1500"/>
              <a:buChar char="•"/>
            </a:pPr>
            <a:r>
              <a:rPr lang="es-UY" sz="1500"/>
              <a:t>Se relevan los Componentes Estratégicos y en base a ellos se desarrolla el proceso de Selección o Propuesta de Competencias</a:t>
            </a:r>
            <a:endParaRPr/>
          </a:p>
          <a:p>
            <a:pPr indent="-228600" lvl="2" marL="1143000" rtl="0" algn="l">
              <a:lnSpc>
                <a:spcPct val="80000"/>
              </a:lnSpc>
              <a:spcBef>
                <a:spcPts val="300"/>
              </a:spcBef>
              <a:spcAft>
                <a:spcPts val="0"/>
              </a:spcAft>
              <a:buClr>
                <a:schemeClr val="dk1"/>
              </a:buClr>
              <a:buSzPts val="1500"/>
              <a:buChar char="•"/>
            </a:pPr>
            <a:r>
              <a:rPr lang="es-UY" sz="1500"/>
              <a:t>Se presenta y se pone a discusión en diversos estamentos de la organización</a:t>
            </a:r>
            <a:endParaRPr/>
          </a:p>
          <a:p>
            <a:pPr indent="-228600" lvl="3" marL="1600200" rtl="0" algn="l">
              <a:lnSpc>
                <a:spcPct val="80000"/>
              </a:lnSpc>
              <a:spcBef>
                <a:spcPts val="250"/>
              </a:spcBef>
              <a:spcAft>
                <a:spcPts val="0"/>
              </a:spcAft>
              <a:buClr>
                <a:schemeClr val="dk1"/>
              </a:buClr>
              <a:buSzPts val="1250"/>
              <a:buChar char="–"/>
            </a:pPr>
            <a:r>
              <a:rPr lang="es-UY" sz="1250"/>
              <a:t>Esto puede hacerse en talleres con todos los trabajadores</a:t>
            </a:r>
            <a:endParaRPr/>
          </a:p>
          <a:p>
            <a:pPr indent="-228600" lvl="3" marL="1600200" rtl="0" algn="l">
              <a:lnSpc>
                <a:spcPct val="80000"/>
              </a:lnSpc>
              <a:spcBef>
                <a:spcPts val="250"/>
              </a:spcBef>
              <a:spcAft>
                <a:spcPts val="0"/>
              </a:spcAft>
              <a:buClr>
                <a:schemeClr val="dk1"/>
              </a:buClr>
              <a:buSzPts val="1250"/>
              <a:buChar char="–"/>
            </a:pPr>
            <a:r>
              <a:rPr lang="es-UY" sz="1250"/>
              <a:t>O se puede desarrollar con un grupo seleccionado de trabajadores (siguiendo a McLelland podrían ser los de mejor desempeño)</a:t>
            </a:r>
            <a:endParaRPr/>
          </a:p>
          <a:p>
            <a:pPr indent="-228600" lvl="2" marL="1143000" rtl="0" algn="l">
              <a:lnSpc>
                <a:spcPct val="80000"/>
              </a:lnSpc>
              <a:spcBef>
                <a:spcPts val="300"/>
              </a:spcBef>
              <a:spcAft>
                <a:spcPts val="0"/>
              </a:spcAft>
              <a:buClr>
                <a:schemeClr val="dk1"/>
              </a:buClr>
              <a:buSzPts val="1500"/>
              <a:buChar char="•"/>
            </a:pPr>
            <a:r>
              <a:rPr lang="es-UY" sz="1500"/>
              <a:t>Se validan las Competencias Claves y se aplican a la Gestión de RRHH o GTH</a:t>
            </a:r>
            <a:endParaRPr/>
          </a:p>
          <a:p>
            <a:pPr indent="0" lvl="2" marL="914400" rtl="0" algn="l">
              <a:lnSpc>
                <a:spcPct val="80000"/>
              </a:lnSpc>
              <a:spcBef>
                <a:spcPts val="300"/>
              </a:spcBef>
              <a:spcAft>
                <a:spcPts val="0"/>
              </a:spcAft>
              <a:buClr>
                <a:schemeClr val="dk1"/>
              </a:buClr>
              <a:buSzPts val="1500"/>
              <a:buNone/>
            </a:pPr>
            <a:r>
              <a:t/>
            </a:r>
            <a:endParaRPr sz="1500"/>
          </a:p>
        </p:txBody>
      </p:sp>
      <p:sp>
        <p:nvSpPr>
          <p:cNvPr id="314" name="Google Shape;314;p1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s-UY"/>
              <a:t>22 de agosto de 2014</a:t>
            </a:r>
            <a:endParaRPr/>
          </a:p>
        </p:txBody>
      </p:sp>
      <p:sp>
        <p:nvSpPr>
          <p:cNvPr id="315" name="Google Shape;315;p1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s-UY"/>
              <a:t>espacio pliegues                                  www.pliegues.es.tl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9" name="Shape 319"/>
        <p:cNvGrpSpPr/>
        <p:nvPr/>
      </p:nvGrpSpPr>
      <p:grpSpPr>
        <a:xfrm>
          <a:off x="0" y="0"/>
          <a:ext cx="0" cy="0"/>
          <a:chOff x="0" y="0"/>
          <a:chExt cx="0" cy="0"/>
        </a:xfrm>
      </p:grpSpPr>
      <p:sp>
        <p:nvSpPr>
          <p:cNvPr id="320" name="Google Shape;320;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959"/>
              <a:buFont typeface="Calibri"/>
              <a:buNone/>
            </a:pPr>
            <a:r>
              <a:rPr lang="es-UY" sz="3959"/>
              <a:t>Proceso de implementación de la Gestión por Competencias</a:t>
            </a:r>
            <a:endParaRPr sz="3959"/>
          </a:p>
        </p:txBody>
      </p:sp>
      <p:sp>
        <p:nvSpPr>
          <p:cNvPr id="321" name="Google Shape;321;p1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285750" lvl="1" marL="742950" rtl="0" algn="l">
              <a:lnSpc>
                <a:spcPct val="80000"/>
              </a:lnSpc>
              <a:spcBef>
                <a:spcPts val="0"/>
              </a:spcBef>
              <a:spcAft>
                <a:spcPts val="0"/>
              </a:spcAft>
              <a:buClr>
                <a:schemeClr val="dk1"/>
              </a:buClr>
              <a:buSzPts val="2170"/>
              <a:buChar char="–"/>
            </a:pPr>
            <a:r>
              <a:rPr lang="es-UY" sz="2170"/>
              <a:t>O se puede trabajar con los trabajadores</a:t>
            </a:r>
            <a:endParaRPr/>
          </a:p>
          <a:p>
            <a:pPr indent="-147955" lvl="1" marL="742950" rtl="0" algn="l">
              <a:lnSpc>
                <a:spcPct val="80000"/>
              </a:lnSpc>
              <a:spcBef>
                <a:spcPts val="434"/>
              </a:spcBef>
              <a:spcAft>
                <a:spcPts val="0"/>
              </a:spcAft>
              <a:buClr>
                <a:schemeClr val="dk1"/>
              </a:buClr>
              <a:buSzPts val="2170"/>
              <a:buNone/>
            </a:pPr>
            <a:r>
              <a:t/>
            </a:r>
            <a:endParaRPr sz="2170"/>
          </a:p>
          <a:p>
            <a:pPr indent="-228600" lvl="2" marL="1143000" rtl="0" algn="l">
              <a:lnSpc>
                <a:spcPct val="80000"/>
              </a:lnSpc>
              <a:spcBef>
                <a:spcPts val="372"/>
              </a:spcBef>
              <a:spcAft>
                <a:spcPts val="0"/>
              </a:spcAft>
              <a:buClr>
                <a:schemeClr val="dk1"/>
              </a:buClr>
              <a:buSzPts val="1860"/>
              <a:buChar char="•"/>
            </a:pPr>
            <a:r>
              <a:rPr lang="es-UY" sz="1860"/>
              <a:t>Centrado en el Mejor desempeño</a:t>
            </a:r>
            <a:endParaRPr/>
          </a:p>
          <a:p>
            <a:pPr indent="-228600" lvl="3" marL="1600200" rtl="0" algn="l">
              <a:lnSpc>
                <a:spcPct val="80000"/>
              </a:lnSpc>
              <a:spcBef>
                <a:spcPts val="310"/>
              </a:spcBef>
              <a:spcAft>
                <a:spcPts val="0"/>
              </a:spcAft>
              <a:buClr>
                <a:schemeClr val="dk1"/>
              </a:buClr>
              <a:buSzPts val="1550"/>
              <a:buChar char="–"/>
            </a:pPr>
            <a:r>
              <a:rPr lang="es-UY" sz="1550"/>
              <a:t>Se establecen relevamiento de puestos (Metodologías de Descripción de Puestos y Relevamiento Ocupacional)</a:t>
            </a:r>
            <a:endParaRPr/>
          </a:p>
          <a:p>
            <a:pPr indent="-228600" lvl="3" marL="1600200" rtl="0" algn="l">
              <a:lnSpc>
                <a:spcPct val="80000"/>
              </a:lnSpc>
              <a:spcBef>
                <a:spcPts val="310"/>
              </a:spcBef>
              <a:spcAft>
                <a:spcPts val="0"/>
              </a:spcAft>
              <a:buClr>
                <a:schemeClr val="dk1"/>
              </a:buClr>
              <a:buSzPts val="1550"/>
              <a:buChar char="–"/>
            </a:pPr>
            <a:r>
              <a:rPr lang="es-UY" sz="1550"/>
              <a:t>Se realiza este relevamiento en los trabajadores más destacados</a:t>
            </a:r>
            <a:endParaRPr/>
          </a:p>
          <a:p>
            <a:pPr indent="-228600" lvl="3" marL="1600200" rtl="0" algn="l">
              <a:lnSpc>
                <a:spcPct val="80000"/>
              </a:lnSpc>
              <a:spcBef>
                <a:spcPts val="310"/>
              </a:spcBef>
              <a:spcAft>
                <a:spcPts val="0"/>
              </a:spcAft>
              <a:buClr>
                <a:schemeClr val="dk1"/>
              </a:buClr>
              <a:buSzPts val="1550"/>
              <a:buChar char="–"/>
            </a:pPr>
            <a:r>
              <a:rPr lang="es-UY" sz="1550"/>
              <a:t>Se valida lo relevado con la Dirección y con los Trabajadores o grupos seleccionados de ellos</a:t>
            </a:r>
            <a:endParaRPr/>
          </a:p>
          <a:p>
            <a:pPr indent="-228600" lvl="3" marL="1600200" rtl="0" algn="l">
              <a:lnSpc>
                <a:spcPct val="80000"/>
              </a:lnSpc>
              <a:spcBef>
                <a:spcPts val="310"/>
              </a:spcBef>
              <a:spcAft>
                <a:spcPts val="0"/>
              </a:spcAft>
              <a:buClr>
                <a:schemeClr val="dk1"/>
              </a:buClr>
              <a:buSzPts val="1550"/>
              <a:buChar char="–"/>
            </a:pPr>
            <a:r>
              <a:rPr lang="es-UY" sz="1550"/>
              <a:t>Se ajustan las Competencias a los Objetivos estratégicos, definiendo Competencias Claves de la Organización</a:t>
            </a:r>
            <a:endParaRPr/>
          </a:p>
          <a:p>
            <a:pPr indent="-130175" lvl="3" marL="1600200" rtl="0" algn="l">
              <a:lnSpc>
                <a:spcPct val="80000"/>
              </a:lnSpc>
              <a:spcBef>
                <a:spcPts val="310"/>
              </a:spcBef>
              <a:spcAft>
                <a:spcPts val="0"/>
              </a:spcAft>
              <a:buClr>
                <a:schemeClr val="dk1"/>
              </a:buClr>
              <a:buSzPts val="1550"/>
              <a:buNone/>
            </a:pPr>
            <a:r>
              <a:t/>
            </a:r>
            <a:endParaRPr sz="1550"/>
          </a:p>
          <a:p>
            <a:pPr indent="-228600" lvl="2" marL="1143000" rtl="0" algn="l">
              <a:lnSpc>
                <a:spcPct val="80000"/>
              </a:lnSpc>
              <a:spcBef>
                <a:spcPts val="372"/>
              </a:spcBef>
              <a:spcAft>
                <a:spcPts val="0"/>
              </a:spcAft>
              <a:buClr>
                <a:schemeClr val="dk1"/>
              </a:buClr>
              <a:buSzPts val="1860"/>
              <a:buChar char="•"/>
            </a:pPr>
            <a:r>
              <a:rPr lang="es-UY" sz="1860"/>
              <a:t>Con todos los trabajadores</a:t>
            </a:r>
            <a:endParaRPr/>
          </a:p>
          <a:p>
            <a:pPr indent="-228600" lvl="3" marL="1600200" rtl="0" algn="l">
              <a:lnSpc>
                <a:spcPct val="80000"/>
              </a:lnSpc>
              <a:spcBef>
                <a:spcPts val="310"/>
              </a:spcBef>
              <a:spcAft>
                <a:spcPts val="0"/>
              </a:spcAft>
              <a:buClr>
                <a:schemeClr val="dk1"/>
              </a:buClr>
              <a:buSzPts val="1550"/>
              <a:buChar char="–"/>
            </a:pPr>
            <a:r>
              <a:rPr lang="es-UY" sz="1550"/>
              <a:t>Se realizan talleres de relevamiento de Competencias</a:t>
            </a:r>
            <a:endParaRPr/>
          </a:p>
          <a:p>
            <a:pPr indent="-228600" lvl="3" marL="1600200" rtl="0" algn="l">
              <a:lnSpc>
                <a:spcPct val="80000"/>
              </a:lnSpc>
              <a:spcBef>
                <a:spcPts val="310"/>
              </a:spcBef>
              <a:spcAft>
                <a:spcPts val="0"/>
              </a:spcAft>
              <a:buClr>
                <a:schemeClr val="dk1"/>
              </a:buClr>
              <a:buSzPts val="1550"/>
              <a:buChar char="–"/>
            </a:pPr>
            <a:r>
              <a:rPr lang="es-UY" sz="1550"/>
              <a:t>Se organizan y depura el Banco así construido para discutirlo a nivel de la Dirección de la Empresa</a:t>
            </a:r>
            <a:endParaRPr/>
          </a:p>
          <a:p>
            <a:pPr indent="-228600" lvl="3" marL="1600200" rtl="0" algn="l">
              <a:lnSpc>
                <a:spcPct val="80000"/>
              </a:lnSpc>
              <a:spcBef>
                <a:spcPts val="310"/>
              </a:spcBef>
              <a:spcAft>
                <a:spcPts val="0"/>
              </a:spcAft>
              <a:buClr>
                <a:schemeClr val="dk1"/>
              </a:buClr>
              <a:buSzPts val="1550"/>
              <a:buChar char="–"/>
            </a:pPr>
            <a:r>
              <a:rPr lang="es-UY" sz="1550"/>
              <a:t>Se definen con la Dirección las Competencias Claves de entre las emanadas del trabajo en Talleres</a:t>
            </a:r>
            <a:endParaRPr/>
          </a:p>
          <a:p>
            <a:pPr indent="-228600" lvl="3" marL="1600200" rtl="0" algn="l">
              <a:lnSpc>
                <a:spcPct val="80000"/>
              </a:lnSpc>
              <a:spcBef>
                <a:spcPts val="310"/>
              </a:spcBef>
              <a:spcAft>
                <a:spcPts val="0"/>
              </a:spcAft>
              <a:buClr>
                <a:schemeClr val="dk1"/>
              </a:buClr>
              <a:buSzPts val="1550"/>
              <a:buChar char="–"/>
            </a:pPr>
            <a:r>
              <a:rPr lang="es-UY" sz="1550"/>
              <a:t>Se presenta el resultado a los trabajadores</a:t>
            </a:r>
            <a:endParaRPr/>
          </a:p>
          <a:p>
            <a:pPr indent="-110489" lvl="2" marL="1143000" rtl="0" algn="l">
              <a:lnSpc>
                <a:spcPct val="80000"/>
              </a:lnSpc>
              <a:spcBef>
                <a:spcPts val="372"/>
              </a:spcBef>
              <a:spcAft>
                <a:spcPts val="0"/>
              </a:spcAft>
              <a:buClr>
                <a:schemeClr val="dk1"/>
              </a:buClr>
              <a:buSzPts val="1860"/>
              <a:buNone/>
            </a:pPr>
            <a:r>
              <a:t/>
            </a:r>
            <a:endParaRPr sz="1860"/>
          </a:p>
        </p:txBody>
      </p:sp>
      <p:sp>
        <p:nvSpPr>
          <p:cNvPr id="322" name="Google Shape;322;p1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s-UY"/>
              <a:t>22 de agosto de 2014</a:t>
            </a:r>
            <a:endParaRPr/>
          </a:p>
        </p:txBody>
      </p:sp>
      <p:sp>
        <p:nvSpPr>
          <p:cNvPr id="323" name="Google Shape;323;p1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s-UY"/>
              <a:t>espacio pliegues                                  www.pliegues.es.tl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UY"/>
              <a:t>Taller 01</a:t>
            </a:r>
            <a:endParaRPr/>
          </a:p>
        </p:txBody>
      </p:sp>
      <p:sp>
        <p:nvSpPr>
          <p:cNvPr id="171" name="Google Shape;171;p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rgbClr val="888888"/>
              </a:buClr>
              <a:buSzPts val="3200"/>
              <a:buNone/>
            </a:pPr>
            <a:r>
              <a:rPr lang="es-UY"/>
              <a:t>Gestión por Competencias</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7" name="Shape 327"/>
        <p:cNvGrpSpPr/>
        <p:nvPr/>
      </p:nvGrpSpPr>
      <p:grpSpPr>
        <a:xfrm>
          <a:off x="0" y="0"/>
          <a:ext cx="0" cy="0"/>
          <a:chOff x="0" y="0"/>
          <a:chExt cx="0" cy="0"/>
        </a:xfrm>
      </p:grpSpPr>
      <p:sp>
        <p:nvSpPr>
          <p:cNvPr id="328" name="Google Shape;328;p2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959"/>
              <a:buFont typeface="Calibri"/>
              <a:buNone/>
            </a:pPr>
            <a:r>
              <a:rPr lang="es-UY" sz="3959"/>
              <a:t>Implementación de la Gestión por Competencias</a:t>
            </a:r>
            <a:endParaRPr sz="3959"/>
          </a:p>
        </p:txBody>
      </p:sp>
      <p:sp>
        <p:nvSpPr>
          <p:cNvPr id="329" name="Google Shape;329;p2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190500" lvl="0" marL="342900" rtl="0" algn="l">
              <a:spcBef>
                <a:spcPts val="0"/>
              </a:spcBef>
              <a:spcAft>
                <a:spcPts val="0"/>
              </a:spcAft>
              <a:buClr>
                <a:schemeClr val="dk1"/>
              </a:buClr>
              <a:buSzPts val="2400"/>
              <a:buNone/>
            </a:pPr>
            <a:r>
              <a:t/>
            </a:r>
            <a:endParaRPr sz="2400"/>
          </a:p>
          <a:p>
            <a:pPr indent="-342900" lvl="0" marL="342900" rtl="0" algn="l">
              <a:spcBef>
                <a:spcPts val="480"/>
              </a:spcBef>
              <a:spcAft>
                <a:spcPts val="0"/>
              </a:spcAft>
              <a:buClr>
                <a:schemeClr val="dk1"/>
              </a:buClr>
              <a:buSzPts val="2400"/>
              <a:buChar char="•"/>
            </a:pPr>
            <a:r>
              <a:rPr lang="es-UY" sz="2400"/>
              <a:t>Luego de definidas las Competencias Claves se procede a aplicarlas a la Gestión de las Personas</a:t>
            </a:r>
            <a:endParaRPr/>
          </a:p>
          <a:p>
            <a:pPr indent="-190500" lvl="0" marL="342900" rtl="0" algn="l">
              <a:spcBef>
                <a:spcPts val="480"/>
              </a:spcBef>
              <a:spcAft>
                <a:spcPts val="0"/>
              </a:spcAft>
              <a:buClr>
                <a:schemeClr val="dk1"/>
              </a:buClr>
              <a:buSzPts val="2400"/>
              <a:buNone/>
            </a:pPr>
            <a:r>
              <a:t/>
            </a:r>
            <a:endParaRPr sz="2400"/>
          </a:p>
          <a:p>
            <a:pPr indent="-342900" lvl="0" marL="342900" rtl="0" algn="l">
              <a:spcBef>
                <a:spcPts val="480"/>
              </a:spcBef>
              <a:spcAft>
                <a:spcPts val="0"/>
              </a:spcAft>
              <a:buClr>
                <a:schemeClr val="dk1"/>
              </a:buClr>
              <a:buSzPts val="2400"/>
              <a:buChar char="•"/>
            </a:pPr>
            <a:r>
              <a:rPr lang="es-UY" sz="2400"/>
              <a:t>El primer paso es la construcción de los Perfiles por Competencias de los Puestos de Trabajo</a:t>
            </a:r>
            <a:endParaRPr/>
          </a:p>
          <a:p>
            <a:pPr indent="-190500" lvl="0" marL="342900" rtl="0" algn="l">
              <a:spcBef>
                <a:spcPts val="480"/>
              </a:spcBef>
              <a:spcAft>
                <a:spcPts val="0"/>
              </a:spcAft>
              <a:buClr>
                <a:schemeClr val="dk1"/>
              </a:buClr>
              <a:buSzPts val="2400"/>
              <a:buNone/>
            </a:pPr>
            <a:r>
              <a:t/>
            </a:r>
            <a:endParaRPr sz="2400"/>
          </a:p>
          <a:p>
            <a:pPr indent="-342900" lvl="0" marL="342900" rtl="0" algn="l">
              <a:spcBef>
                <a:spcPts val="480"/>
              </a:spcBef>
              <a:spcAft>
                <a:spcPts val="0"/>
              </a:spcAft>
              <a:buClr>
                <a:schemeClr val="dk1"/>
              </a:buClr>
              <a:buSzPts val="2400"/>
              <a:buChar char="•"/>
            </a:pPr>
            <a:r>
              <a:rPr lang="es-UY" sz="2400"/>
              <a:t>Trabajaremos en Próximos talleres los pasos sub-siguientes</a:t>
            </a:r>
            <a:endParaRPr/>
          </a:p>
        </p:txBody>
      </p:sp>
      <p:sp>
        <p:nvSpPr>
          <p:cNvPr id="330" name="Google Shape;330;p2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s-UY"/>
              <a:t>22 de agosto de 2014</a:t>
            </a:r>
            <a:endParaRPr/>
          </a:p>
        </p:txBody>
      </p:sp>
      <p:sp>
        <p:nvSpPr>
          <p:cNvPr id="331" name="Google Shape;331;p2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s-UY"/>
              <a:t>espacio pliegues                                  www.pliegues.es.tl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5" name="Shape 335"/>
        <p:cNvGrpSpPr/>
        <p:nvPr/>
      </p:nvGrpSpPr>
      <p:grpSpPr>
        <a:xfrm>
          <a:off x="0" y="0"/>
          <a:ext cx="0" cy="0"/>
          <a:chOff x="0" y="0"/>
          <a:chExt cx="0" cy="0"/>
        </a:xfrm>
      </p:grpSpPr>
      <p:sp>
        <p:nvSpPr>
          <p:cNvPr id="336" name="Google Shape;336;p2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959"/>
              <a:buFont typeface="Calibri"/>
              <a:buNone/>
            </a:pPr>
            <a:r>
              <a:rPr lang="es-UY" sz="3959"/>
              <a:t>Modelos de Clasificación de Competencias</a:t>
            </a:r>
            <a:endParaRPr sz="3959"/>
          </a:p>
        </p:txBody>
      </p:sp>
      <p:sp>
        <p:nvSpPr>
          <p:cNvPr id="337" name="Google Shape;337;p2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2590"/>
              <a:buChar char="•"/>
            </a:pPr>
            <a:r>
              <a:rPr lang="es-UY" sz="2590"/>
              <a:t>Vimos un primer modelo con el informe SCANS </a:t>
            </a:r>
            <a:r>
              <a:rPr lang="es-UY" sz="2590" u="sng">
                <a:solidFill>
                  <a:schemeClr val="hlink"/>
                </a:solidFill>
                <a:hlinkClick action="ppaction://hlinksldjump" r:id="rId3"/>
              </a:rPr>
              <a:t>El Informe SCANS “Secretary´s Commission on Achieving Nece...</a:t>
            </a:r>
            <a:endParaRPr sz="2590"/>
          </a:p>
          <a:p>
            <a:pPr indent="0" lvl="0" marL="0" rtl="0" algn="l">
              <a:spcBef>
                <a:spcPts val="518"/>
              </a:spcBef>
              <a:spcAft>
                <a:spcPts val="0"/>
              </a:spcAft>
              <a:buClr>
                <a:schemeClr val="dk1"/>
              </a:buClr>
              <a:buSzPts val="2590"/>
              <a:buNone/>
            </a:pPr>
            <a:r>
              <a:t/>
            </a:r>
            <a:endParaRPr sz="2590"/>
          </a:p>
          <a:p>
            <a:pPr indent="-342900" lvl="0" marL="342900" rtl="0" algn="l">
              <a:spcBef>
                <a:spcPts val="518"/>
              </a:spcBef>
              <a:spcAft>
                <a:spcPts val="0"/>
              </a:spcAft>
              <a:buClr>
                <a:schemeClr val="dk1"/>
              </a:buClr>
              <a:buSzPts val="2590"/>
              <a:buChar char="•"/>
            </a:pPr>
            <a:r>
              <a:rPr lang="es-UY" sz="2590"/>
              <a:t>Existen muchas formas de clasificar las Competencias, en Pliegues utilizamos la siguiente </a:t>
            </a:r>
            <a:r>
              <a:rPr lang="es-UY" sz="2590" u="sng">
                <a:solidFill>
                  <a:schemeClr val="hlink"/>
                </a:solidFill>
                <a:hlinkClick r:id="rId4"/>
              </a:rPr>
              <a:t>..\Articulo Competencias Muñoz.doc</a:t>
            </a:r>
            <a:endParaRPr sz="2590"/>
          </a:p>
          <a:p>
            <a:pPr indent="-178435" lvl="0" marL="342900" rtl="0" algn="l">
              <a:spcBef>
                <a:spcPts val="518"/>
              </a:spcBef>
              <a:spcAft>
                <a:spcPts val="0"/>
              </a:spcAft>
              <a:buClr>
                <a:schemeClr val="dk1"/>
              </a:buClr>
              <a:buSzPts val="2590"/>
              <a:buNone/>
            </a:pPr>
            <a:r>
              <a:t/>
            </a:r>
            <a:endParaRPr sz="2590"/>
          </a:p>
          <a:p>
            <a:pPr indent="-342900" lvl="0" marL="342900" rtl="0" algn="l">
              <a:spcBef>
                <a:spcPts val="518"/>
              </a:spcBef>
              <a:spcAft>
                <a:spcPts val="0"/>
              </a:spcAft>
              <a:buClr>
                <a:schemeClr val="dk1"/>
              </a:buClr>
              <a:buSzPts val="2590"/>
              <a:buChar char="•"/>
            </a:pPr>
            <a:r>
              <a:rPr lang="es-UY" sz="2590"/>
              <a:t>El Modelo que utilizan varios tests y se va imponiendo en la Evaluación </a:t>
            </a:r>
            <a:r>
              <a:rPr lang="es-UY" sz="2590" u="sng">
                <a:solidFill>
                  <a:schemeClr val="hlink"/>
                </a:solidFill>
                <a:hlinkClick action="ppaction://hlinksldjump" r:id="rId5"/>
              </a:rPr>
              <a:t>Modelo de Competencias</a:t>
            </a:r>
            <a:endParaRPr sz="2590"/>
          </a:p>
        </p:txBody>
      </p:sp>
      <p:sp>
        <p:nvSpPr>
          <p:cNvPr id="338" name="Google Shape;338;p2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s-UY"/>
              <a:t>22 de agosto de 2014</a:t>
            </a:r>
            <a:endParaRPr/>
          </a:p>
        </p:txBody>
      </p:sp>
      <p:sp>
        <p:nvSpPr>
          <p:cNvPr id="339" name="Google Shape;339;p2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s-UY"/>
              <a:t>espacio pliegues                                  www.pliegues.es.tl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3" name="Shape 343"/>
        <p:cNvGrpSpPr/>
        <p:nvPr/>
      </p:nvGrpSpPr>
      <p:grpSpPr>
        <a:xfrm>
          <a:off x="0" y="0"/>
          <a:ext cx="0" cy="0"/>
          <a:chOff x="0" y="0"/>
          <a:chExt cx="0" cy="0"/>
        </a:xfrm>
      </p:grpSpPr>
      <p:sp>
        <p:nvSpPr>
          <p:cNvPr id="344" name="Google Shape;344;p2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UY"/>
              <a:t>Modelo de Competencias</a:t>
            </a:r>
            <a:endParaRPr/>
          </a:p>
        </p:txBody>
      </p:sp>
      <p:graphicFrame>
        <p:nvGraphicFramePr>
          <p:cNvPr id="345" name="Google Shape;345;p22"/>
          <p:cNvGraphicFramePr/>
          <p:nvPr/>
        </p:nvGraphicFramePr>
        <p:xfrm>
          <a:off x="539552" y="1340768"/>
          <a:ext cx="3000000" cy="3000000"/>
        </p:xfrm>
        <a:graphic>
          <a:graphicData uri="http://schemas.openxmlformats.org/drawingml/2006/table">
            <a:tbl>
              <a:tblPr bandRow="1" firstRow="1">
                <a:noFill/>
                <a:tableStyleId>{E54E7E7B-D6B6-4607-9BA7-455AC612B5CD}</a:tableStyleId>
              </a:tblPr>
              <a:tblGrid>
                <a:gridCol w="2674650"/>
              </a:tblGrid>
              <a:tr h="370850">
                <a:tc>
                  <a:txBody>
                    <a:bodyPr/>
                    <a:lstStyle/>
                    <a:p>
                      <a:pPr indent="0" lvl="0" marL="0" marR="0" rtl="0" algn="ctr">
                        <a:spcBef>
                          <a:spcPts val="0"/>
                        </a:spcBef>
                        <a:spcAft>
                          <a:spcPts val="0"/>
                        </a:spcAft>
                        <a:buNone/>
                      </a:pPr>
                      <a:r>
                        <a:rPr lang="es-UY" sz="1800" u="none" cap="none" strike="noStrike"/>
                        <a:t>Intrapersonal</a:t>
                      </a:r>
                      <a:endParaRPr/>
                    </a:p>
                  </a:txBody>
                  <a:tcPr marT="45725" marB="45725" marR="91450" marL="91450"/>
                </a:tc>
              </a:tr>
              <a:tr h="370850">
                <a:tc>
                  <a:txBody>
                    <a:bodyPr/>
                    <a:lstStyle/>
                    <a:p>
                      <a:pPr indent="0" lvl="0" marL="0" marR="0" rtl="0" algn="ctr">
                        <a:spcBef>
                          <a:spcPts val="0"/>
                        </a:spcBef>
                        <a:spcAft>
                          <a:spcPts val="0"/>
                        </a:spcAft>
                        <a:buNone/>
                      </a:pPr>
                      <a:r>
                        <a:rPr lang="es-UY" sz="1800" u="none" cap="none" strike="noStrike"/>
                        <a:t>Estabilidad Emocional</a:t>
                      </a:r>
                      <a:endParaRPr sz="1800" u="none" cap="none" strike="noStrike"/>
                    </a:p>
                  </a:txBody>
                  <a:tcPr marT="45725" marB="45725" marR="91450" marL="91450"/>
                </a:tc>
              </a:tr>
              <a:tr h="370850">
                <a:tc>
                  <a:txBody>
                    <a:bodyPr/>
                    <a:lstStyle/>
                    <a:p>
                      <a:pPr indent="0" lvl="0" marL="0" marR="0" rtl="0" algn="ctr">
                        <a:spcBef>
                          <a:spcPts val="0"/>
                        </a:spcBef>
                        <a:spcAft>
                          <a:spcPts val="0"/>
                        </a:spcAft>
                        <a:buNone/>
                      </a:pPr>
                      <a:r>
                        <a:rPr lang="es-UY" sz="1800" u="none" cap="none" strike="noStrike"/>
                        <a:t>Confianza en sí mismo</a:t>
                      </a:r>
                      <a:endParaRPr sz="1800" u="none" cap="none" strike="noStrike"/>
                    </a:p>
                  </a:txBody>
                  <a:tcPr marT="45725" marB="45725" marR="91450" marL="91450"/>
                </a:tc>
              </a:tr>
              <a:tr h="370850">
                <a:tc>
                  <a:txBody>
                    <a:bodyPr/>
                    <a:lstStyle/>
                    <a:p>
                      <a:pPr indent="0" lvl="0" marL="0" marR="0" rtl="0" algn="ctr">
                        <a:spcBef>
                          <a:spcPts val="0"/>
                        </a:spcBef>
                        <a:spcAft>
                          <a:spcPts val="0"/>
                        </a:spcAft>
                        <a:buNone/>
                      </a:pPr>
                      <a:r>
                        <a:rPr lang="es-UY" sz="1800" u="none" cap="none" strike="noStrike"/>
                        <a:t>Resistencia a la adversidad</a:t>
                      </a:r>
                      <a:endParaRPr sz="1800" u="none" cap="none" strike="noStrike"/>
                    </a:p>
                  </a:txBody>
                  <a:tcPr marT="45725" marB="45725" marR="91450" marL="91450"/>
                </a:tc>
              </a:tr>
            </a:tbl>
          </a:graphicData>
        </a:graphic>
      </p:graphicFrame>
      <p:sp>
        <p:nvSpPr>
          <p:cNvPr id="346" name="Google Shape;346;p2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s-UY"/>
              <a:t>22 de agosto de 2014</a:t>
            </a:r>
            <a:endParaRPr/>
          </a:p>
        </p:txBody>
      </p:sp>
      <p:sp>
        <p:nvSpPr>
          <p:cNvPr id="347" name="Google Shape;347;p2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s-UY"/>
              <a:t>espacio pliegues                                  www.pliegues.es.tl </a:t>
            </a:r>
            <a:endParaRPr/>
          </a:p>
        </p:txBody>
      </p:sp>
      <p:graphicFrame>
        <p:nvGraphicFramePr>
          <p:cNvPr id="348" name="Google Shape;348;p22"/>
          <p:cNvGraphicFramePr/>
          <p:nvPr/>
        </p:nvGraphicFramePr>
        <p:xfrm>
          <a:off x="5940152" y="1268760"/>
          <a:ext cx="3000000" cy="3000000"/>
        </p:xfrm>
        <a:graphic>
          <a:graphicData uri="http://schemas.openxmlformats.org/drawingml/2006/table">
            <a:tbl>
              <a:tblPr bandRow="1" firstRow="1">
                <a:noFill/>
                <a:tableStyleId>{E54E7E7B-D6B6-4607-9BA7-455AC612B5CD}</a:tableStyleId>
              </a:tblPr>
              <a:tblGrid>
                <a:gridCol w="2674650"/>
              </a:tblGrid>
              <a:tr h="370850">
                <a:tc>
                  <a:txBody>
                    <a:bodyPr/>
                    <a:lstStyle/>
                    <a:p>
                      <a:pPr indent="0" lvl="0" marL="0" marR="0" rtl="0" algn="ctr">
                        <a:spcBef>
                          <a:spcPts val="0"/>
                        </a:spcBef>
                        <a:spcAft>
                          <a:spcPts val="0"/>
                        </a:spcAft>
                        <a:buNone/>
                      </a:pPr>
                      <a:r>
                        <a:rPr lang="es-UY" sz="1800" u="none" cap="none" strike="noStrike"/>
                        <a:t>Interpersonal</a:t>
                      </a:r>
                      <a:endParaRPr/>
                    </a:p>
                  </a:txBody>
                  <a:tcPr marT="45725" marB="45725" marR="91450" marL="91450"/>
                </a:tc>
              </a:tr>
              <a:tr h="370850">
                <a:tc>
                  <a:txBody>
                    <a:bodyPr/>
                    <a:lstStyle/>
                    <a:p>
                      <a:pPr indent="0" lvl="0" marL="0" marR="0" rtl="0" algn="ctr">
                        <a:spcBef>
                          <a:spcPts val="0"/>
                        </a:spcBef>
                        <a:spcAft>
                          <a:spcPts val="0"/>
                        </a:spcAft>
                        <a:buNone/>
                      </a:pPr>
                      <a:r>
                        <a:rPr lang="es-UY" sz="1800" u="none" cap="none" strike="noStrike"/>
                        <a:t>Comunicación</a:t>
                      </a:r>
                      <a:endParaRPr sz="1800" u="none" cap="none" strike="noStrike"/>
                    </a:p>
                  </a:txBody>
                  <a:tcPr marT="45725" marB="45725" marR="91450" marL="91450"/>
                </a:tc>
              </a:tr>
              <a:tr h="370850">
                <a:tc>
                  <a:txBody>
                    <a:bodyPr/>
                    <a:lstStyle/>
                    <a:p>
                      <a:pPr indent="0" lvl="0" marL="0" marR="0" rtl="0" algn="ctr">
                        <a:spcBef>
                          <a:spcPts val="0"/>
                        </a:spcBef>
                        <a:spcAft>
                          <a:spcPts val="0"/>
                        </a:spcAft>
                        <a:buNone/>
                      </a:pPr>
                      <a:r>
                        <a:rPr lang="es-UY" sz="1800" u="none" cap="none" strike="noStrike"/>
                        <a:t>Establ de Relaciones</a:t>
                      </a:r>
                      <a:endParaRPr sz="1800" u="none" cap="none" strike="noStrike"/>
                    </a:p>
                  </a:txBody>
                  <a:tcPr marT="45725" marB="45725" marR="91450" marL="91450"/>
                </a:tc>
              </a:tr>
              <a:tr h="370850">
                <a:tc>
                  <a:txBody>
                    <a:bodyPr/>
                    <a:lstStyle/>
                    <a:p>
                      <a:pPr indent="0" lvl="0" marL="0" marR="0" rtl="0" algn="ctr">
                        <a:spcBef>
                          <a:spcPts val="0"/>
                        </a:spcBef>
                        <a:spcAft>
                          <a:spcPts val="0"/>
                        </a:spcAft>
                        <a:buNone/>
                      </a:pPr>
                      <a:r>
                        <a:rPr lang="es-UY" sz="1800" u="none" cap="none" strike="noStrike"/>
                        <a:t>Negociación</a:t>
                      </a:r>
                      <a:endParaRPr sz="1800" u="none" cap="none" strike="noStrike"/>
                    </a:p>
                  </a:txBody>
                  <a:tcPr marT="45725" marB="45725" marR="91450" marL="91450"/>
                </a:tc>
              </a:tr>
              <a:tr h="370850">
                <a:tc>
                  <a:txBody>
                    <a:bodyPr/>
                    <a:lstStyle/>
                    <a:p>
                      <a:pPr indent="0" lvl="0" marL="0" marR="0" rtl="0" algn="ctr">
                        <a:spcBef>
                          <a:spcPts val="0"/>
                        </a:spcBef>
                        <a:spcAft>
                          <a:spcPts val="0"/>
                        </a:spcAft>
                        <a:buNone/>
                      </a:pPr>
                      <a:r>
                        <a:rPr lang="es-UY" sz="1800" u="none" cap="none" strike="noStrike"/>
                        <a:t>Influencia</a:t>
                      </a:r>
                      <a:endParaRPr sz="1800" u="none" cap="none" strike="noStrike"/>
                    </a:p>
                  </a:txBody>
                  <a:tcPr marT="45725" marB="45725" marR="91450" marL="91450"/>
                </a:tc>
              </a:tr>
              <a:tr h="370850">
                <a:tc>
                  <a:txBody>
                    <a:bodyPr/>
                    <a:lstStyle/>
                    <a:p>
                      <a:pPr indent="0" lvl="0" marL="0" marR="0" rtl="0" algn="ctr">
                        <a:spcBef>
                          <a:spcPts val="0"/>
                        </a:spcBef>
                        <a:spcAft>
                          <a:spcPts val="0"/>
                        </a:spcAft>
                        <a:buNone/>
                      </a:pPr>
                      <a:r>
                        <a:rPr lang="es-UY" sz="1800" u="none" cap="none" strike="noStrike"/>
                        <a:t>Trabajo en Equipo</a:t>
                      </a:r>
                      <a:endParaRPr sz="1800" u="none" cap="none" strike="noStrike"/>
                    </a:p>
                  </a:txBody>
                  <a:tcPr marT="45725" marB="45725" marR="91450" marL="91450"/>
                </a:tc>
              </a:tr>
            </a:tbl>
          </a:graphicData>
        </a:graphic>
      </p:graphicFrame>
      <p:graphicFrame>
        <p:nvGraphicFramePr>
          <p:cNvPr id="349" name="Google Shape;349;p22"/>
          <p:cNvGraphicFramePr/>
          <p:nvPr/>
        </p:nvGraphicFramePr>
        <p:xfrm>
          <a:off x="3203848" y="4437112"/>
          <a:ext cx="3000000" cy="3000000"/>
        </p:xfrm>
        <a:graphic>
          <a:graphicData uri="http://schemas.openxmlformats.org/drawingml/2006/table">
            <a:tbl>
              <a:tblPr bandRow="1" firstRow="1">
                <a:noFill/>
                <a:tableStyleId>{E54E7E7B-D6B6-4607-9BA7-455AC612B5CD}</a:tableStyleId>
              </a:tblPr>
              <a:tblGrid>
                <a:gridCol w="2674650"/>
              </a:tblGrid>
              <a:tr h="370850">
                <a:tc>
                  <a:txBody>
                    <a:bodyPr/>
                    <a:lstStyle/>
                    <a:p>
                      <a:pPr indent="0" lvl="0" marL="0" marR="0" rtl="0" algn="ctr">
                        <a:spcBef>
                          <a:spcPts val="0"/>
                        </a:spcBef>
                        <a:spcAft>
                          <a:spcPts val="0"/>
                        </a:spcAft>
                        <a:buNone/>
                      </a:pPr>
                      <a:r>
                        <a:rPr lang="es-UY" sz="1800" u="none" cap="none" strike="noStrike"/>
                        <a:t>Gerencia</a:t>
                      </a:r>
                      <a:endParaRPr/>
                    </a:p>
                  </a:txBody>
                  <a:tcPr marT="45725" marB="45725" marR="91450" marL="91450"/>
                </a:tc>
              </a:tr>
              <a:tr h="370850">
                <a:tc>
                  <a:txBody>
                    <a:bodyPr/>
                    <a:lstStyle/>
                    <a:p>
                      <a:pPr indent="0" lvl="0" marL="0" marR="0" rtl="0" algn="ctr">
                        <a:spcBef>
                          <a:spcPts val="0"/>
                        </a:spcBef>
                        <a:spcAft>
                          <a:spcPts val="0"/>
                        </a:spcAft>
                        <a:buNone/>
                      </a:pPr>
                      <a:r>
                        <a:rPr lang="es-UY" sz="1800" u="none" cap="none" strike="noStrike"/>
                        <a:t>Dirección</a:t>
                      </a:r>
                      <a:endParaRPr sz="1800" u="none" cap="none" strike="noStrike"/>
                    </a:p>
                  </a:txBody>
                  <a:tcPr marT="45725" marB="45725" marR="91450" marL="91450"/>
                </a:tc>
              </a:tr>
              <a:tr h="370850">
                <a:tc>
                  <a:txBody>
                    <a:bodyPr/>
                    <a:lstStyle/>
                    <a:p>
                      <a:pPr indent="0" lvl="0" marL="0" marR="0" rtl="0" algn="ctr">
                        <a:spcBef>
                          <a:spcPts val="0"/>
                        </a:spcBef>
                        <a:spcAft>
                          <a:spcPts val="0"/>
                        </a:spcAft>
                        <a:buNone/>
                      </a:pPr>
                      <a:r>
                        <a:rPr lang="es-UY" sz="1800" u="none" cap="none" strike="noStrike"/>
                        <a:t>Liderazgo</a:t>
                      </a:r>
                      <a:endParaRPr sz="1800" u="none" cap="none" strike="noStrike"/>
                    </a:p>
                  </a:txBody>
                  <a:tcPr marT="45725" marB="45725" marR="91450" marL="91450"/>
                </a:tc>
              </a:tr>
              <a:tr h="370850">
                <a:tc>
                  <a:txBody>
                    <a:bodyPr/>
                    <a:lstStyle/>
                    <a:p>
                      <a:pPr indent="0" lvl="0" marL="0" marR="0" rtl="0" algn="ctr">
                        <a:spcBef>
                          <a:spcPts val="0"/>
                        </a:spcBef>
                        <a:spcAft>
                          <a:spcPts val="0"/>
                        </a:spcAft>
                        <a:buNone/>
                      </a:pPr>
                      <a:r>
                        <a:rPr lang="es-UY" sz="1800" u="none" cap="none" strike="noStrike"/>
                        <a:t>Planificación y organización</a:t>
                      </a:r>
                      <a:endParaRPr sz="1800" u="none" cap="none" strike="noStrike"/>
                    </a:p>
                  </a:txBody>
                  <a:tcPr marT="45725" marB="45725" marR="91450" marL="91450"/>
                </a:tc>
              </a:tr>
            </a:tbl>
          </a:graphicData>
        </a:graphic>
      </p:graphicFrame>
      <p:graphicFrame>
        <p:nvGraphicFramePr>
          <p:cNvPr id="350" name="Google Shape;350;p22"/>
          <p:cNvGraphicFramePr/>
          <p:nvPr/>
        </p:nvGraphicFramePr>
        <p:xfrm>
          <a:off x="5940152" y="3645024"/>
          <a:ext cx="3000000" cy="3000000"/>
        </p:xfrm>
        <a:graphic>
          <a:graphicData uri="http://schemas.openxmlformats.org/drawingml/2006/table">
            <a:tbl>
              <a:tblPr bandRow="1" firstRow="1">
                <a:noFill/>
                <a:tableStyleId>{E54E7E7B-D6B6-4607-9BA7-455AC612B5CD}</a:tableStyleId>
              </a:tblPr>
              <a:tblGrid>
                <a:gridCol w="2674650"/>
              </a:tblGrid>
              <a:tr h="370850">
                <a:tc>
                  <a:txBody>
                    <a:bodyPr/>
                    <a:lstStyle/>
                    <a:p>
                      <a:pPr indent="0" lvl="0" marL="0" marR="0" rtl="0" algn="ctr">
                        <a:spcBef>
                          <a:spcPts val="0"/>
                        </a:spcBef>
                        <a:spcAft>
                          <a:spcPts val="0"/>
                        </a:spcAft>
                        <a:buNone/>
                      </a:pPr>
                      <a:r>
                        <a:rPr lang="es-UY" sz="1800" u="none" cap="none" strike="noStrike"/>
                        <a:t>Entorno</a:t>
                      </a:r>
                      <a:endParaRPr/>
                    </a:p>
                  </a:txBody>
                  <a:tcPr marT="45725" marB="45725" marR="91450" marL="91450"/>
                </a:tc>
              </a:tr>
              <a:tr h="370850">
                <a:tc>
                  <a:txBody>
                    <a:bodyPr/>
                    <a:lstStyle/>
                    <a:p>
                      <a:pPr indent="0" lvl="0" marL="0" marR="0" rtl="0" algn="ctr">
                        <a:spcBef>
                          <a:spcPts val="0"/>
                        </a:spcBef>
                        <a:spcAft>
                          <a:spcPts val="0"/>
                        </a:spcAft>
                        <a:buNone/>
                      </a:pPr>
                      <a:r>
                        <a:rPr lang="es-UY" sz="1800" u="none" cap="none" strike="noStrike"/>
                        <a:t>Conocimiento de la Empresa</a:t>
                      </a:r>
                      <a:endParaRPr sz="1800" u="none" cap="none" strike="noStrike"/>
                    </a:p>
                  </a:txBody>
                  <a:tcPr marT="45725" marB="45725" marR="91450" marL="91450"/>
                </a:tc>
              </a:tr>
              <a:tr h="370850">
                <a:tc>
                  <a:txBody>
                    <a:bodyPr/>
                    <a:lstStyle/>
                    <a:p>
                      <a:pPr indent="0" lvl="0" marL="0" marR="0" rtl="0" algn="ctr">
                        <a:spcBef>
                          <a:spcPts val="0"/>
                        </a:spcBef>
                        <a:spcAft>
                          <a:spcPts val="0"/>
                        </a:spcAft>
                        <a:buNone/>
                      </a:pPr>
                      <a:r>
                        <a:rPr lang="es-UY" sz="1800" u="none" cap="none" strike="noStrike"/>
                        <a:t>Visión y Anticipación</a:t>
                      </a:r>
                      <a:endParaRPr sz="1800" u="none" cap="none" strike="noStrike"/>
                    </a:p>
                  </a:txBody>
                  <a:tcPr marT="45725" marB="45725" marR="91450" marL="91450"/>
                </a:tc>
              </a:tr>
              <a:tr h="370850">
                <a:tc>
                  <a:txBody>
                    <a:bodyPr/>
                    <a:lstStyle/>
                    <a:p>
                      <a:pPr indent="0" lvl="0" marL="0" marR="0" rtl="0" algn="ctr">
                        <a:spcBef>
                          <a:spcPts val="0"/>
                        </a:spcBef>
                        <a:spcAft>
                          <a:spcPts val="0"/>
                        </a:spcAft>
                        <a:buNone/>
                      </a:pPr>
                      <a:r>
                        <a:rPr lang="es-UY" sz="1800" u="none" cap="none" strike="noStrike"/>
                        <a:t>Orientación al Cliente</a:t>
                      </a:r>
                      <a:endParaRPr sz="1800" u="none" cap="none" strike="noStrike"/>
                    </a:p>
                  </a:txBody>
                  <a:tcPr marT="45725" marB="45725" marR="91450" marL="91450"/>
                </a:tc>
              </a:tr>
              <a:tr h="370850">
                <a:tc>
                  <a:txBody>
                    <a:bodyPr/>
                    <a:lstStyle/>
                    <a:p>
                      <a:pPr indent="0" lvl="0" marL="0" marR="0" rtl="0" algn="ctr">
                        <a:spcBef>
                          <a:spcPts val="0"/>
                        </a:spcBef>
                        <a:spcAft>
                          <a:spcPts val="0"/>
                        </a:spcAft>
                        <a:buNone/>
                      </a:pPr>
                      <a:r>
                        <a:rPr lang="es-UY" sz="1800" u="none" cap="none" strike="noStrike"/>
                        <a:t>Apertura</a:t>
                      </a:r>
                      <a:endParaRPr sz="1800" u="none" cap="none" strike="noStrike"/>
                    </a:p>
                  </a:txBody>
                  <a:tcPr marT="45725" marB="45725" marR="91450" marL="91450"/>
                </a:tc>
              </a:tr>
              <a:tr h="370850">
                <a:tc>
                  <a:txBody>
                    <a:bodyPr/>
                    <a:lstStyle/>
                    <a:p>
                      <a:pPr indent="0" lvl="0" marL="0" marR="0" rtl="0" algn="ctr">
                        <a:spcBef>
                          <a:spcPts val="0"/>
                        </a:spcBef>
                        <a:spcAft>
                          <a:spcPts val="0"/>
                        </a:spcAft>
                        <a:buNone/>
                      </a:pPr>
                      <a:r>
                        <a:rPr lang="es-UY" sz="1800" u="none" cap="none" strike="noStrike"/>
                        <a:t>Identificación con Empr.</a:t>
                      </a:r>
                      <a:endParaRPr sz="1800" u="none" cap="none" strike="noStrike"/>
                    </a:p>
                  </a:txBody>
                  <a:tcPr marT="45725" marB="45725" marR="91450" marL="91450"/>
                </a:tc>
              </a:tr>
            </a:tbl>
          </a:graphicData>
        </a:graphic>
      </p:graphicFrame>
      <p:graphicFrame>
        <p:nvGraphicFramePr>
          <p:cNvPr id="351" name="Google Shape;351;p22"/>
          <p:cNvGraphicFramePr/>
          <p:nvPr/>
        </p:nvGraphicFramePr>
        <p:xfrm>
          <a:off x="539552" y="3212976"/>
          <a:ext cx="3000000" cy="3000000"/>
        </p:xfrm>
        <a:graphic>
          <a:graphicData uri="http://schemas.openxmlformats.org/drawingml/2006/table">
            <a:tbl>
              <a:tblPr bandRow="1" firstRow="1">
                <a:noFill/>
                <a:tableStyleId>{E54E7E7B-D6B6-4607-9BA7-455AC612B5CD}</a:tableStyleId>
              </a:tblPr>
              <a:tblGrid>
                <a:gridCol w="2674650"/>
              </a:tblGrid>
              <a:tr h="370850">
                <a:tc>
                  <a:txBody>
                    <a:bodyPr/>
                    <a:lstStyle/>
                    <a:p>
                      <a:pPr indent="0" lvl="0" marL="0" marR="0" rtl="0" algn="ctr">
                        <a:spcBef>
                          <a:spcPts val="0"/>
                        </a:spcBef>
                        <a:spcAft>
                          <a:spcPts val="0"/>
                        </a:spcAft>
                        <a:buNone/>
                      </a:pPr>
                      <a:r>
                        <a:rPr lang="es-UY" sz="1800" u="none" cap="none" strike="noStrike"/>
                        <a:t>Desarrollo de Tareas</a:t>
                      </a:r>
                      <a:endParaRPr/>
                    </a:p>
                  </a:txBody>
                  <a:tcPr marT="45725" marB="45725" marR="91450" marL="91450"/>
                </a:tc>
              </a:tr>
              <a:tr h="370850">
                <a:tc>
                  <a:txBody>
                    <a:bodyPr/>
                    <a:lstStyle/>
                    <a:p>
                      <a:pPr indent="0" lvl="0" marL="0" marR="0" rtl="0" algn="ctr">
                        <a:spcBef>
                          <a:spcPts val="0"/>
                        </a:spcBef>
                        <a:spcAft>
                          <a:spcPts val="0"/>
                        </a:spcAft>
                        <a:buNone/>
                      </a:pPr>
                      <a:r>
                        <a:rPr lang="es-UY" sz="1800" u="none" cap="none" strike="noStrike"/>
                        <a:t>Iniciativa</a:t>
                      </a:r>
                      <a:endParaRPr sz="1800" u="none" cap="none" strike="noStrike"/>
                    </a:p>
                  </a:txBody>
                  <a:tcPr marT="45725" marB="45725" marR="91450" marL="91450"/>
                </a:tc>
              </a:tr>
              <a:tr h="370850">
                <a:tc>
                  <a:txBody>
                    <a:bodyPr/>
                    <a:lstStyle/>
                    <a:p>
                      <a:pPr indent="0" lvl="0" marL="0" marR="0" rtl="0" algn="ctr">
                        <a:spcBef>
                          <a:spcPts val="0"/>
                        </a:spcBef>
                        <a:spcAft>
                          <a:spcPts val="0"/>
                        </a:spcAft>
                        <a:buNone/>
                      </a:pPr>
                      <a:r>
                        <a:rPr lang="es-UY" sz="1800" u="none" cap="none" strike="noStrike"/>
                        <a:t>Orientación a Resultados</a:t>
                      </a:r>
                      <a:endParaRPr sz="1800" u="none" cap="none" strike="noStrike"/>
                    </a:p>
                  </a:txBody>
                  <a:tcPr marT="45725" marB="45725" marR="91450" marL="91450"/>
                </a:tc>
              </a:tr>
              <a:tr h="370850">
                <a:tc>
                  <a:txBody>
                    <a:bodyPr/>
                    <a:lstStyle/>
                    <a:p>
                      <a:pPr indent="0" lvl="0" marL="0" marR="0" rtl="0" algn="ctr">
                        <a:spcBef>
                          <a:spcPts val="0"/>
                        </a:spcBef>
                        <a:spcAft>
                          <a:spcPts val="0"/>
                        </a:spcAft>
                        <a:buNone/>
                      </a:pPr>
                      <a:r>
                        <a:rPr lang="es-UY" sz="1800" u="none" cap="none" strike="noStrike"/>
                        <a:t>Capacidad de Análisis</a:t>
                      </a:r>
                      <a:endParaRPr sz="1800" u="none" cap="none" strike="noStrike"/>
                    </a:p>
                  </a:txBody>
                  <a:tcPr marT="45725" marB="45725" marR="91450" marL="91450"/>
                </a:tc>
              </a:tr>
              <a:tr h="370850">
                <a:tc>
                  <a:txBody>
                    <a:bodyPr/>
                    <a:lstStyle/>
                    <a:p>
                      <a:pPr indent="0" lvl="0" marL="0" marR="0" rtl="0" algn="ctr">
                        <a:spcBef>
                          <a:spcPts val="0"/>
                        </a:spcBef>
                        <a:spcAft>
                          <a:spcPts val="0"/>
                        </a:spcAft>
                        <a:buNone/>
                      </a:pPr>
                      <a:r>
                        <a:rPr lang="es-UY" sz="1800" u="none" cap="none" strike="noStrike"/>
                        <a:t>Toma de Decisiones</a:t>
                      </a:r>
                      <a:endParaRPr sz="1800" u="none" cap="none" strike="noStrike"/>
                    </a:p>
                  </a:txBody>
                  <a:tcPr marT="45725" marB="45725" marR="91450" marL="91450"/>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5" name="Shape 355"/>
        <p:cNvGrpSpPr/>
        <p:nvPr/>
      </p:nvGrpSpPr>
      <p:grpSpPr>
        <a:xfrm>
          <a:off x="0" y="0"/>
          <a:ext cx="0" cy="0"/>
          <a:chOff x="0" y="0"/>
          <a:chExt cx="0" cy="0"/>
        </a:xfrm>
      </p:grpSpPr>
      <p:sp>
        <p:nvSpPr>
          <p:cNvPr id="356" name="Google Shape;356;p2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s-UY"/>
              <a:t>espacio pliegues                                  www.pliegues.es.tl </a:t>
            </a:r>
            <a:endParaRPr/>
          </a:p>
        </p:txBody>
      </p:sp>
      <p:sp>
        <p:nvSpPr>
          <p:cNvPr id="357" name="Google Shape;357;p2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s-UY"/>
              <a:t>22 de agosto de 2014</a:t>
            </a:r>
            <a:endParaRPr/>
          </a:p>
        </p:txBody>
      </p:sp>
      <p:sp>
        <p:nvSpPr>
          <p:cNvPr id="358" name="Google Shape;358;p2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1800"/>
              <a:buChar char="•"/>
            </a:pPr>
            <a:r>
              <a:rPr lang="es-UY" sz="1800"/>
              <a:t>Intrapersonal e Interpersonal responden al marco de las competencias emocionales (Goleman, 1995): Es el modo en el que nos relacionamos con nosotros mismos y con los demás</a:t>
            </a:r>
            <a:endParaRPr/>
          </a:p>
          <a:p>
            <a:pPr indent="-228600" lvl="0" marL="342900" rtl="0" algn="l">
              <a:spcBef>
                <a:spcPts val="360"/>
              </a:spcBef>
              <a:spcAft>
                <a:spcPts val="0"/>
              </a:spcAft>
              <a:buClr>
                <a:schemeClr val="dk1"/>
              </a:buClr>
              <a:buSzPts val="1800"/>
              <a:buNone/>
            </a:pPr>
            <a:r>
              <a:t/>
            </a:r>
            <a:endParaRPr sz="1800"/>
          </a:p>
          <a:p>
            <a:pPr indent="-342900" lvl="0" marL="342900" rtl="0" algn="l">
              <a:spcBef>
                <a:spcPts val="360"/>
              </a:spcBef>
              <a:spcAft>
                <a:spcPts val="0"/>
              </a:spcAft>
              <a:buClr>
                <a:schemeClr val="dk1"/>
              </a:buClr>
              <a:buSzPts val="1800"/>
              <a:buChar char="•"/>
            </a:pPr>
            <a:r>
              <a:rPr lang="es-UY" sz="1800"/>
              <a:t>Desarrollo de tareas: incorpora competencias y factores clave para el desarrollo de las actividades propias del trabajo y la solución de problemas</a:t>
            </a:r>
            <a:endParaRPr/>
          </a:p>
          <a:p>
            <a:pPr indent="-228600" lvl="0" marL="342900" rtl="0" algn="l">
              <a:spcBef>
                <a:spcPts val="360"/>
              </a:spcBef>
              <a:spcAft>
                <a:spcPts val="0"/>
              </a:spcAft>
              <a:buClr>
                <a:schemeClr val="dk1"/>
              </a:buClr>
              <a:buSzPts val="1800"/>
              <a:buNone/>
            </a:pPr>
            <a:r>
              <a:t/>
            </a:r>
            <a:endParaRPr sz="1800"/>
          </a:p>
          <a:p>
            <a:pPr indent="-342900" lvl="0" marL="342900" rtl="0" algn="l">
              <a:spcBef>
                <a:spcPts val="360"/>
              </a:spcBef>
              <a:spcAft>
                <a:spcPts val="0"/>
              </a:spcAft>
              <a:buClr>
                <a:schemeClr val="dk1"/>
              </a:buClr>
              <a:buSzPts val="1800"/>
              <a:buChar char="•"/>
            </a:pPr>
            <a:r>
              <a:rPr lang="es-UY" sz="1800"/>
              <a:t>Entorno: Aumenta la proyección y las miras de la organización e incorpora la perspectiva del cliente y la gestión del cambio como motor que impulsa la innovación y el progreso organizacional.</a:t>
            </a:r>
            <a:endParaRPr/>
          </a:p>
          <a:p>
            <a:pPr indent="-228600" lvl="0" marL="342900" rtl="0" algn="l">
              <a:spcBef>
                <a:spcPts val="360"/>
              </a:spcBef>
              <a:spcAft>
                <a:spcPts val="0"/>
              </a:spcAft>
              <a:buClr>
                <a:schemeClr val="dk1"/>
              </a:buClr>
              <a:buSzPts val="1800"/>
              <a:buNone/>
            </a:pPr>
            <a:r>
              <a:t/>
            </a:r>
            <a:endParaRPr sz="1800"/>
          </a:p>
          <a:p>
            <a:pPr indent="-342900" lvl="0" marL="342900" rtl="0" algn="l">
              <a:spcBef>
                <a:spcPts val="360"/>
              </a:spcBef>
              <a:spcAft>
                <a:spcPts val="0"/>
              </a:spcAft>
              <a:buClr>
                <a:schemeClr val="dk1"/>
              </a:buClr>
              <a:buSzPts val="1800"/>
              <a:buChar char="•"/>
            </a:pPr>
            <a:r>
              <a:rPr lang="es-UY" sz="1800"/>
              <a:t>Gerencial: Está representada por las habilidades y competencias que implican la gestión y dirección de recursos y del talento</a:t>
            </a:r>
            <a:endParaRPr/>
          </a:p>
        </p:txBody>
      </p:sp>
      <p:sp>
        <p:nvSpPr>
          <p:cNvPr id="359" name="Google Shape;359;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UY"/>
              <a:t>Areas de Contenido</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3" name="Shape 363"/>
        <p:cNvGrpSpPr/>
        <p:nvPr/>
      </p:nvGrpSpPr>
      <p:grpSpPr>
        <a:xfrm>
          <a:off x="0" y="0"/>
          <a:ext cx="0" cy="0"/>
          <a:chOff x="0" y="0"/>
          <a:chExt cx="0" cy="0"/>
        </a:xfrm>
      </p:grpSpPr>
      <p:sp>
        <p:nvSpPr>
          <p:cNvPr id="364" name="Google Shape;364;p2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UY"/>
              <a:t>Competencias</a:t>
            </a:r>
            <a:endParaRPr/>
          </a:p>
        </p:txBody>
      </p:sp>
      <p:sp>
        <p:nvSpPr>
          <p:cNvPr id="365" name="Google Shape;365;p2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215900" lvl="0" marL="342900" rtl="0" algn="l">
              <a:lnSpc>
                <a:spcPct val="80000"/>
              </a:lnSpc>
              <a:spcBef>
                <a:spcPts val="0"/>
              </a:spcBef>
              <a:spcAft>
                <a:spcPts val="0"/>
              </a:spcAft>
              <a:buClr>
                <a:schemeClr val="dk1"/>
              </a:buClr>
              <a:buSzPts val="2000"/>
              <a:buNone/>
            </a:pPr>
            <a:r>
              <a:t/>
            </a:r>
            <a:endParaRPr sz="2000"/>
          </a:p>
          <a:p>
            <a:pPr indent="-174625" lvl="1" marL="742950" rtl="0" algn="l">
              <a:lnSpc>
                <a:spcPct val="80000"/>
              </a:lnSpc>
              <a:spcBef>
                <a:spcPts val="350"/>
              </a:spcBef>
              <a:spcAft>
                <a:spcPts val="0"/>
              </a:spcAft>
              <a:buClr>
                <a:schemeClr val="dk1"/>
              </a:buClr>
              <a:buSzPts val="1750"/>
              <a:buNone/>
            </a:pPr>
            <a:r>
              <a:t/>
            </a:r>
            <a:endParaRPr sz="1750"/>
          </a:p>
          <a:p>
            <a:pPr indent="-285750" lvl="1" marL="742950" rtl="0" algn="l">
              <a:lnSpc>
                <a:spcPct val="80000"/>
              </a:lnSpc>
              <a:spcBef>
                <a:spcPts val="350"/>
              </a:spcBef>
              <a:spcAft>
                <a:spcPts val="0"/>
              </a:spcAft>
              <a:buClr>
                <a:schemeClr val="dk1"/>
              </a:buClr>
              <a:buSzPts val="1750"/>
              <a:buChar char="–"/>
            </a:pPr>
            <a:r>
              <a:rPr lang="es-UY" sz="1750"/>
              <a:t>Autocontrol y Estabilidad Emocional (EST): Se refiere a la capacidad para dominar emociones y afectos, incluso en situaciones y condiciones difíciles, adoptando firmeza y confianza en sus capacidades y evitando reacciones emocionales negativas </a:t>
            </a:r>
            <a:endParaRPr/>
          </a:p>
          <a:p>
            <a:pPr indent="-174625" lvl="1" marL="742950" rtl="0" algn="l">
              <a:lnSpc>
                <a:spcPct val="80000"/>
              </a:lnSpc>
              <a:spcBef>
                <a:spcPts val="350"/>
              </a:spcBef>
              <a:spcAft>
                <a:spcPts val="0"/>
              </a:spcAft>
              <a:buClr>
                <a:schemeClr val="dk1"/>
              </a:buClr>
              <a:buSzPts val="1750"/>
              <a:buNone/>
            </a:pPr>
            <a:r>
              <a:t/>
            </a:r>
            <a:endParaRPr sz="1750"/>
          </a:p>
          <a:p>
            <a:pPr indent="-285750" lvl="1" marL="742950" rtl="0" algn="l">
              <a:lnSpc>
                <a:spcPct val="80000"/>
              </a:lnSpc>
              <a:spcBef>
                <a:spcPts val="350"/>
              </a:spcBef>
              <a:spcAft>
                <a:spcPts val="0"/>
              </a:spcAft>
              <a:buClr>
                <a:schemeClr val="dk1"/>
              </a:buClr>
              <a:buSzPts val="1750"/>
              <a:buChar char="–"/>
            </a:pPr>
            <a:r>
              <a:rPr lang="es-UY" sz="1750"/>
              <a:t>Confianza y seguridad en sí mismo (CONFI): Se trata de una disposición para actuar con el convencimiento de que se es capaz de realizar con éxito una función o trabajo, sobre la base de una estimación realista de sus propias competencias y confiando en su realización</a:t>
            </a:r>
            <a:endParaRPr/>
          </a:p>
          <a:p>
            <a:pPr indent="-174625" lvl="1" marL="742950" rtl="0" algn="l">
              <a:lnSpc>
                <a:spcPct val="80000"/>
              </a:lnSpc>
              <a:spcBef>
                <a:spcPts val="350"/>
              </a:spcBef>
              <a:spcAft>
                <a:spcPts val="0"/>
              </a:spcAft>
              <a:buClr>
                <a:schemeClr val="dk1"/>
              </a:buClr>
              <a:buSzPts val="1750"/>
              <a:buNone/>
            </a:pPr>
            <a:r>
              <a:t/>
            </a:r>
            <a:endParaRPr sz="1750"/>
          </a:p>
          <a:p>
            <a:pPr indent="-285750" lvl="1" marL="742950" rtl="0" algn="l">
              <a:lnSpc>
                <a:spcPct val="80000"/>
              </a:lnSpc>
              <a:spcBef>
                <a:spcPts val="350"/>
              </a:spcBef>
              <a:spcAft>
                <a:spcPts val="0"/>
              </a:spcAft>
              <a:buClr>
                <a:schemeClr val="dk1"/>
              </a:buClr>
              <a:buSzPts val="1750"/>
              <a:buChar char="–"/>
            </a:pPr>
            <a:r>
              <a:rPr lang="es-UY" sz="1750"/>
              <a:t>Resistencia a la adversidad (RES): Es la capacidad para mantener una acción a pesar de los obstáculos y situaciones difíciles que se presenten, aunque ello suponga un esfuerzo adicional. Supone evitar situaciones de bloqueo y demostrar compresión y tolerancia ante los fracasos</a:t>
            </a:r>
            <a:endParaRPr sz="1750"/>
          </a:p>
        </p:txBody>
      </p:sp>
      <p:sp>
        <p:nvSpPr>
          <p:cNvPr id="366" name="Google Shape;366;p2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s-UY"/>
              <a:t>22 de agosto de 2014</a:t>
            </a:r>
            <a:endParaRPr/>
          </a:p>
        </p:txBody>
      </p:sp>
      <p:sp>
        <p:nvSpPr>
          <p:cNvPr id="367" name="Google Shape;367;p2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s-UY"/>
              <a:t>espacio pliegues                                  www.pliegues.es.tl </a:t>
            </a:r>
            <a:endParaRPr/>
          </a:p>
        </p:txBody>
      </p:sp>
      <p:sp>
        <p:nvSpPr>
          <p:cNvPr id="368" name="Google Shape;368;p24"/>
          <p:cNvSpPr/>
          <p:nvPr/>
        </p:nvSpPr>
        <p:spPr>
          <a:xfrm>
            <a:off x="827584" y="1556792"/>
            <a:ext cx="2232248" cy="504056"/>
          </a:xfrm>
          <a:prstGeom prst="rect">
            <a:avLst/>
          </a:prstGeom>
          <a:solidFill>
            <a:schemeClr val="accent4"/>
          </a:solidFill>
          <a:ln cap="flat" cmpd="sng" w="38100">
            <a:solidFill>
              <a:schemeClr val="lt1"/>
            </a:solidFill>
            <a:prstDash val="solid"/>
            <a:round/>
            <a:headEnd len="sm" w="sm" type="none"/>
            <a:tailEnd len="sm" w="sm" type="none"/>
          </a:ln>
          <a:effectLst>
            <a:outerShdw blurRad="40000" rotWithShape="0" dir="5400000" dist="20000">
              <a:srgbClr val="000000">
                <a:alpha val="3764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b="1" i="0" lang="es-UY" sz="2000" u="none" cap="none" strike="noStrike">
                <a:solidFill>
                  <a:schemeClr val="lt1"/>
                </a:solidFill>
                <a:latin typeface="Calibri"/>
                <a:ea typeface="Calibri"/>
                <a:cs typeface="Calibri"/>
                <a:sym typeface="Calibri"/>
              </a:rPr>
              <a:t>Area Intrapersonal</a:t>
            </a:r>
            <a:endParaRPr b="1" i="0" sz="2000" u="none" cap="none" strike="noStrike">
              <a:solidFill>
                <a:schemeClr val="lt1"/>
              </a:solidFill>
              <a:latin typeface="Calibri"/>
              <a:ea typeface="Calibri"/>
              <a:cs typeface="Calibri"/>
              <a:sym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2" name="Shape 372"/>
        <p:cNvGrpSpPr/>
        <p:nvPr/>
      </p:nvGrpSpPr>
      <p:grpSpPr>
        <a:xfrm>
          <a:off x="0" y="0"/>
          <a:ext cx="0" cy="0"/>
          <a:chOff x="0" y="0"/>
          <a:chExt cx="0" cy="0"/>
        </a:xfrm>
      </p:grpSpPr>
      <p:sp>
        <p:nvSpPr>
          <p:cNvPr id="373" name="Google Shape;373;p2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UY"/>
              <a:t>Competencias</a:t>
            </a:r>
            <a:endParaRPr/>
          </a:p>
        </p:txBody>
      </p:sp>
      <p:sp>
        <p:nvSpPr>
          <p:cNvPr id="374" name="Google Shape;374;p2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231140" lvl="0" marL="342900" rtl="0" algn="l">
              <a:lnSpc>
                <a:spcPct val="80000"/>
              </a:lnSpc>
              <a:spcBef>
                <a:spcPts val="0"/>
              </a:spcBef>
              <a:spcAft>
                <a:spcPts val="0"/>
              </a:spcAft>
              <a:buClr>
                <a:schemeClr val="dk1"/>
              </a:buClr>
              <a:buSzPts val="1760"/>
              <a:buNone/>
            </a:pPr>
            <a:r>
              <a:t/>
            </a:r>
            <a:endParaRPr sz="1760"/>
          </a:p>
          <a:p>
            <a:pPr indent="-231140" lvl="0" marL="342900" rtl="0" algn="l">
              <a:lnSpc>
                <a:spcPct val="80000"/>
              </a:lnSpc>
              <a:spcBef>
                <a:spcPts val="352"/>
              </a:spcBef>
              <a:spcAft>
                <a:spcPts val="0"/>
              </a:spcAft>
              <a:buClr>
                <a:schemeClr val="dk1"/>
              </a:buClr>
              <a:buSzPts val="1760"/>
              <a:buNone/>
            </a:pPr>
            <a:r>
              <a:t/>
            </a:r>
            <a:endParaRPr sz="1760"/>
          </a:p>
          <a:p>
            <a:pPr indent="-285750" lvl="1" marL="742950" rtl="0" algn="l">
              <a:lnSpc>
                <a:spcPct val="80000"/>
              </a:lnSpc>
              <a:spcBef>
                <a:spcPts val="308"/>
              </a:spcBef>
              <a:spcAft>
                <a:spcPts val="0"/>
              </a:spcAft>
              <a:buClr>
                <a:schemeClr val="dk1"/>
              </a:buClr>
              <a:buSzPts val="1540"/>
              <a:buChar char="–"/>
            </a:pPr>
            <a:r>
              <a:rPr lang="es-UY" sz="1540"/>
              <a:t>Comunicación (COM): Indica la capacidad para expresar ideas de forma clara y convincente, de manera que el mensaje pueda ser entendido con claridad. Está muy relacionada también con la habilidad para escuchar y entender a otros</a:t>
            </a:r>
            <a:endParaRPr/>
          </a:p>
          <a:p>
            <a:pPr indent="-285750" lvl="1" marL="742950" rtl="0" algn="l">
              <a:lnSpc>
                <a:spcPct val="80000"/>
              </a:lnSpc>
              <a:spcBef>
                <a:spcPts val="308"/>
              </a:spcBef>
              <a:spcAft>
                <a:spcPts val="0"/>
              </a:spcAft>
              <a:buClr>
                <a:schemeClr val="dk1"/>
              </a:buClr>
              <a:buSzPts val="1540"/>
              <a:buChar char="–"/>
            </a:pPr>
            <a:r>
              <a:rPr lang="es-UY" sz="1540"/>
              <a:t>Establecimiento de Relaciones (REL): Bajo esta etiqueta se enmarca la habilidad para establecer contactos con otras personas mostrando intuición y perspicacia social. Supone la capacidad para escuchar, interpretar y entender los pensamientos, sentimientos o preocupaciones de los demás, así como un cierto conocimiento sobre los usos y costumbres sociales.</a:t>
            </a:r>
            <a:endParaRPr/>
          </a:p>
          <a:p>
            <a:pPr indent="-285750" lvl="1" marL="742950" rtl="0" algn="l">
              <a:lnSpc>
                <a:spcPct val="80000"/>
              </a:lnSpc>
              <a:spcBef>
                <a:spcPts val="308"/>
              </a:spcBef>
              <a:spcAft>
                <a:spcPts val="0"/>
              </a:spcAft>
              <a:buClr>
                <a:schemeClr val="dk1"/>
              </a:buClr>
              <a:buSzPts val="1540"/>
              <a:buChar char="–"/>
            </a:pPr>
            <a:r>
              <a:rPr lang="es-UY" sz="1540"/>
              <a:t>Negociación (NEG): Es la capacidad para escuchar, analizar y conciliar puntos de vista encontrados, teniendo en cuenta las necesidades y razonamientos de otras personas, y alcanzar acuerdos satisfactorios para ambas partes en las mejores condiciones posibles</a:t>
            </a:r>
            <a:endParaRPr/>
          </a:p>
          <a:p>
            <a:pPr indent="-285750" lvl="1" marL="742950" rtl="0" algn="l">
              <a:lnSpc>
                <a:spcPct val="80000"/>
              </a:lnSpc>
              <a:spcBef>
                <a:spcPts val="308"/>
              </a:spcBef>
              <a:spcAft>
                <a:spcPts val="0"/>
              </a:spcAft>
              <a:buClr>
                <a:schemeClr val="dk1"/>
              </a:buClr>
              <a:buSzPts val="1540"/>
              <a:buChar char="–"/>
            </a:pPr>
            <a:r>
              <a:rPr lang="es-UY" sz="1540"/>
              <a:t>Influencia (INF): Se trata de la habilidad para persuadir e influir sobre personas o situaciones con el objeto de producir un determinado efecto y obtener una actitud positiva ante determinados cambios y todo ello sin utilizar el poder coercitivo</a:t>
            </a:r>
            <a:endParaRPr/>
          </a:p>
          <a:p>
            <a:pPr indent="-285750" lvl="1" marL="742950" rtl="0" algn="l">
              <a:lnSpc>
                <a:spcPct val="80000"/>
              </a:lnSpc>
              <a:spcBef>
                <a:spcPts val="308"/>
              </a:spcBef>
              <a:spcAft>
                <a:spcPts val="0"/>
              </a:spcAft>
              <a:buClr>
                <a:schemeClr val="dk1"/>
              </a:buClr>
              <a:buSzPts val="1540"/>
              <a:buChar char="–"/>
            </a:pPr>
            <a:r>
              <a:rPr lang="es-UY" sz="1540"/>
              <a:t>Trabajo en Equipo (EQUI): Es la disposición favorable a trabajar de forma colectiva, cooperar e integrarse dentro de un grupo de trabajo de forma activa y receptiva para conseguir metas comunes</a:t>
            </a:r>
            <a:endParaRPr sz="1540"/>
          </a:p>
        </p:txBody>
      </p:sp>
      <p:sp>
        <p:nvSpPr>
          <p:cNvPr id="375" name="Google Shape;375;p2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s-UY"/>
              <a:t>22 de agosto de 2014</a:t>
            </a:r>
            <a:endParaRPr/>
          </a:p>
        </p:txBody>
      </p:sp>
      <p:sp>
        <p:nvSpPr>
          <p:cNvPr id="376" name="Google Shape;376;p2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s-UY"/>
              <a:t>espacio pliegues                                  www.pliegues.es.tl </a:t>
            </a:r>
            <a:endParaRPr/>
          </a:p>
        </p:txBody>
      </p:sp>
      <p:sp>
        <p:nvSpPr>
          <p:cNvPr id="377" name="Google Shape;377;p25"/>
          <p:cNvSpPr/>
          <p:nvPr/>
        </p:nvSpPr>
        <p:spPr>
          <a:xfrm>
            <a:off x="827584" y="1556792"/>
            <a:ext cx="2232248" cy="504056"/>
          </a:xfrm>
          <a:prstGeom prst="rect">
            <a:avLst/>
          </a:prstGeom>
          <a:solidFill>
            <a:schemeClr val="accent4"/>
          </a:solidFill>
          <a:ln cap="flat" cmpd="sng" w="38100">
            <a:solidFill>
              <a:schemeClr val="lt1"/>
            </a:solidFill>
            <a:prstDash val="solid"/>
            <a:round/>
            <a:headEnd len="sm" w="sm" type="none"/>
            <a:tailEnd len="sm" w="sm" type="none"/>
          </a:ln>
          <a:effectLst>
            <a:outerShdw blurRad="40000" rotWithShape="0" dir="5400000" dist="20000">
              <a:srgbClr val="000000">
                <a:alpha val="3764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b="1" i="0" lang="es-UY" sz="2000" u="none" cap="none" strike="noStrike">
                <a:solidFill>
                  <a:schemeClr val="lt1"/>
                </a:solidFill>
                <a:latin typeface="Calibri"/>
                <a:ea typeface="Calibri"/>
                <a:cs typeface="Calibri"/>
                <a:sym typeface="Calibri"/>
              </a:rPr>
              <a:t>Area Interpersonal</a:t>
            </a:r>
            <a:endParaRPr b="1" i="0" sz="2000" u="none" cap="none" strike="noStrike">
              <a:solidFill>
                <a:schemeClr val="lt1"/>
              </a:solidFill>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1" name="Shape 381"/>
        <p:cNvGrpSpPr/>
        <p:nvPr/>
      </p:nvGrpSpPr>
      <p:grpSpPr>
        <a:xfrm>
          <a:off x="0" y="0"/>
          <a:ext cx="0" cy="0"/>
          <a:chOff x="0" y="0"/>
          <a:chExt cx="0" cy="0"/>
        </a:xfrm>
      </p:grpSpPr>
      <p:sp>
        <p:nvSpPr>
          <p:cNvPr id="382" name="Google Shape;382;p2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UY"/>
              <a:t>Competencias</a:t>
            </a:r>
            <a:endParaRPr/>
          </a:p>
        </p:txBody>
      </p:sp>
      <p:sp>
        <p:nvSpPr>
          <p:cNvPr id="383" name="Google Shape;383;p26"/>
          <p:cNvSpPr txBox="1"/>
          <p:nvPr>
            <p:ph idx="1" type="body"/>
          </p:nvPr>
        </p:nvSpPr>
        <p:spPr>
          <a:xfrm>
            <a:off x="467544" y="1700808"/>
            <a:ext cx="8229600" cy="4525963"/>
          </a:xfrm>
          <a:prstGeom prst="rect">
            <a:avLst/>
          </a:prstGeom>
          <a:noFill/>
          <a:ln>
            <a:noFill/>
          </a:ln>
        </p:spPr>
        <p:txBody>
          <a:bodyPr anchorCtr="0" anchor="t" bIns="45700" lIns="91425" spcFirstLastPara="1" rIns="91425" wrap="square" tIns="45700">
            <a:normAutofit/>
          </a:bodyPr>
          <a:lstStyle/>
          <a:p>
            <a:pPr indent="-185420" lvl="0" marL="342900" rtl="0" algn="l">
              <a:lnSpc>
                <a:spcPct val="80000"/>
              </a:lnSpc>
              <a:spcBef>
                <a:spcPts val="0"/>
              </a:spcBef>
              <a:spcAft>
                <a:spcPts val="0"/>
              </a:spcAft>
              <a:buClr>
                <a:schemeClr val="dk1"/>
              </a:buClr>
              <a:buSzPts val="2480"/>
              <a:buNone/>
            </a:pPr>
            <a:r>
              <a:t/>
            </a:r>
            <a:endParaRPr sz="2480"/>
          </a:p>
          <a:p>
            <a:pPr indent="-285750" lvl="1" marL="742950" rtl="0" algn="l">
              <a:lnSpc>
                <a:spcPct val="80000"/>
              </a:lnSpc>
              <a:spcBef>
                <a:spcPts val="356"/>
              </a:spcBef>
              <a:spcAft>
                <a:spcPts val="0"/>
              </a:spcAft>
              <a:buClr>
                <a:schemeClr val="dk1"/>
              </a:buClr>
              <a:buSzPts val="1782"/>
              <a:buChar char="–"/>
            </a:pPr>
            <a:r>
              <a:rPr lang="es-UY" sz="1782"/>
              <a:t>Iniciativa (INI) Se define como la disposición para actuar de forma proactiva poniendo en marcha acciones por cuenta propia, sin necesidad de guía o supervisión de otros, y asumiendo las responsabilidades derivadas de su acción</a:t>
            </a:r>
            <a:endParaRPr/>
          </a:p>
          <a:p>
            <a:pPr indent="-285750" lvl="1" marL="742950" rtl="0" algn="l">
              <a:lnSpc>
                <a:spcPct val="80000"/>
              </a:lnSpc>
              <a:spcBef>
                <a:spcPts val="356"/>
              </a:spcBef>
              <a:spcAft>
                <a:spcPts val="0"/>
              </a:spcAft>
              <a:buClr>
                <a:schemeClr val="dk1"/>
              </a:buClr>
              <a:buSzPts val="1782"/>
              <a:buChar char="–"/>
            </a:pPr>
            <a:r>
              <a:rPr lang="es-UY" sz="1782"/>
              <a:t>Orientación a Resultados (ORRES): Es la disposición para alcanzar y superar los resultados previstos fijando metas exigentes, gestionando los recursos y atendiendo a la calidad, los costes y los beneficios</a:t>
            </a:r>
            <a:endParaRPr/>
          </a:p>
          <a:p>
            <a:pPr indent="-285750" lvl="1" marL="742950" rtl="0" algn="l">
              <a:lnSpc>
                <a:spcPct val="80000"/>
              </a:lnSpc>
              <a:spcBef>
                <a:spcPts val="356"/>
              </a:spcBef>
              <a:spcAft>
                <a:spcPts val="0"/>
              </a:spcAft>
              <a:buClr>
                <a:schemeClr val="dk1"/>
              </a:buClr>
              <a:buSzPts val="1782"/>
              <a:buChar char="–"/>
            </a:pPr>
            <a:r>
              <a:rPr lang="es-UY" sz="1782"/>
              <a:t>Capacidad de Análisis (ANAL): Se trata de la capacidad para identificar y valorar las situaciones y problemas, separando y organizando sus partes integrantes, y reflexionar sobre ellos de una forma lógica y sistemática. Está relacionado también con el interés por la adquisición de nuevos conocimientos</a:t>
            </a:r>
            <a:endParaRPr/>
          </a:p>
          <a:p>
            <a:pPr indent="-285750" lvl="1" marL="742950" rtl="0" algn="l">
              <a:lnSpc>
                <a:spcPct val="80000"/>
              </a:lnSpc>
              <a:spcBef>
                <a:spcPts val="356"/>
              </a:spcBef>
              <a:spcAft>
                <a:spcPts val="0"/>
              </a:spcAft>
              <a:buClr>
                <a:schemeClr val="dk1"/>
              </a:buClr>
              <a:buSzPts val="1782"/>
              <a:buChar char="–"/>
            </a:pPr>
            <a:r>
              <a:rPr lang="es-UY" sz="1782"/>
              <a:t>Toma de Decisiones (DECI): Es la capacidad para elegir y adoptar una solución entre distintas posibilidades y opciones, valoradas las posibles alternativas y sus efectos, y actuar en consecuencia determinando un plan de acción y asumiendo los riesgos necesarios</a:t>
            </a:r>
            <a:endParaRPr/>
          </a:p>
          <a:p>
            <a:pPr indent="-147955" lvl="1" marL="742950" rtl="0" algn="l">
              <a:lnSpc>
                <a:spcPct val="80000"/>
              </a:lnSpc>
              <a:spcBef>
                <a:spcPts val="434"/>
              </a:spcBef>
              <a:spcAft>
                <a:spcPts val="0"/>
              </a:spcAft>
              <a:buClr>
                <a:schemeClr val="dk1"/>
              </a:buClr>
              <a:buSzPts val="2170"/>
              <a:buNone/>
            </a:pPr>
            <a:r>
              <a:t/>
            </a:r>
            <a:endParaRPr sz="2170"/>
          </a:p>
        </p:txBody>
      </p:sp>
      <p:sp>
        <p:nvSpPr>
          <p:cNvPr id="384" name="Google Shape;384;p2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s-UY"/>
              <a:t>22 de agosto de 2014</a:t>
            </a:r>
            <a:endParaRPr/>
          </a:p>
        </p:txBody>
      </p:sp>
      <p:sp>
        <p:nvSpPr>
          <p:cNvPr id="385" name="Google Shape;385;p2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s-UY"/>
              <a:t>espacio pliegues                                  www.pliegues.es.tl </a:t>
            </a:r>
            <a:endParaRPr/>
          </a:p>
        </p:txBody>
      </p:sp>
      <p:sp>
        <p:nvSpPr>
          <p:cNvPr id="386" name="Google Shape;386;p26"/>
          <p:cNvSpPr/>
          <p:nvPr/>
        </p:nvSpPr>
        <p:spPr>
          <a:xfrm>
            <a:off x="395536" y="1484784"/>
            <a:ext cx="3024336" cy="504056"/>
          </a:xfrm>
          <a:prstGeom prst="rect">
            <a:avLst/>
          </a:prstGeom>
          <a:solidFill>
            <a:schemeClr val="accent4"/>
          </a:solidFill>
          <a:ln cap="flat" cmpd="sng" w="38100">
            <a:solidFill>
              <a:schemeClr val="lt1"/>
            </a:solidFill>
            <a:prstDash val="solid"/>
            <a:round/>
            <a:headEnd len="sm" w="sm" type="none"/>
            <a:tailEnd len="sm" w="sm" type="none"/>
          </a:ln>
          <a:effectLst>
            <a:outerShdw blurRad="40000" rotWithShape="0" dir="5400000" dist="20000">
              <a:srgbClr val="000000">
                <a:alpha val="3764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b="1" i="0" lang="es-UY" sz="2000" u="none" cap="none" strike="noStrike">
                <a:solidFill>
                  <a:schemeClr val="lt1"/>
                </a:solidFill>
                <a:latin typeface="Calibri"/>
                <a:ea typeface="Calibri"/>
                <a:cs typeface="Calibri"/>
                <a:sym typeface="Calibri"/>
              </a:rPr>
              <a:t>Area Desarrollo de Tareas</a:t>
            </a:r>
            <a:endParaRPr b="1" i="0" sz="2000" u="none" cap="none" strike="noStrike">
              <a:solidFill>
                <a:schemeClr val="lt1"/>
              </a:solidFill>
              <a:latin typeface="Calibri"/>
              <a:ea typeface="Calibri"/>
              <a:cs typeface="Calibri"/>
              <a:sym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0" name="Shape 390"/>
        <p:cNvGrpSpPr/>
        <p:nvPr/>
      </p:nvGrpSpPr>
      <p:grpSpPr>
        <a:xfrm>
          <a:off x="0" y="0"/>
          <a:ext cx="0" cy="0"/>
          <a:chOff x="0" y="0"/>
          <a:chExt cx="0" cy="0"/>
        </a:xfrm>
      </p:grpSpPr>
      <p:sp>
        <p:nvSpPr>
          <p:cNvPr id="391" name="Google Shape;391;p2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UY"/>
              <a:t>Competencias</a:t>
            </a:r>
            <a:endParaRPr/>
          </a:p>
        </p:txBody>
      </p:sp>
      <p:sp>
        <p:nvSpPr>
          <p:cNvPr id="392" name="Google Shape;392;p2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246380" lvl="0" marL="342900" rtl="0" algn="l">
              <a:lnSpc>
                <a:spcPct val="80000"/>
              </a:lnSpc>
              <a:spcBef>
                <a:spcPts val="0"/>
              </a:spcBef>
              <a:spcAft>
                <a:spcPts val="0"/>
              </a:spcAft>
              <a:buClr>
                <a:schemeClr val="dk1"/>
              </a:buClr>
              <a:buSzPts val="1520"/>
              <a:buNone/>
            </a:pPr>
            <a:r>
              <a:t/>
            </a:r>
            <a:endParaRPr sz="1520"/>
          </a:p>
          <a:p>
            <a:pPr indent="-246380" lvl="0" marL="342900" rtl="0" algn="l">
              <a:lnSpc>
                <a:spcPct val="80000"/>
              </a:lnSpc>
              <a:spcBef>
                <a:spcPts val="304"/>
              </a:spcBef>
              <a:spcAft>
                <a:spcPts val="0"/>
              </a:spcAft>
              <a:buClr>
                <a:schemeClr val="dk1"/>
              </a:buClr>
              <a:buSzPts val="1520"/>
              <a:buNone/>
            </a:pPr>
            <a:r>
              <a:t/>
            </a:r>
            <a:endParaRPr sz="1520"/>
          </a:p>
          <a:p>
            <a:pPr indent="-285750" lvl="1" marL="742950" rtl="0" algn="l">
              <a:lnSpc>
                <a:spcPct val="80000"/>
              </a:lnSpc>
              <a:spcBef>
                <a:spcPts val="323"/>
              </a:spcBef>
              <a:spcAft>
                <a:spcPts val="0"/>
              </a:spcAft>
              <a:buClr>
                <a:schemeClr val="dk1"/>
              </a:buClr>
              <a:buSzPts val="1615"/>
              <a:buChar char="–"/>
            </a:pPr>
            <a:r>
              <a:rPr lang="es-UY" sz="1615"/>
              <a:t>Conocimiento de la empresa (CONO): Se define como la capacidad para entender la organización y sus principales elementos (estrategia, personas, estructura, cultura, sistemas…) y las relaciones de funcionamiento y de poder existentes</a:t>
            </a:r>
            <a:endParaRPr/>
          </a:p>
          <a:p>
            <a:pPr indent="-285750" lvl="1" marL="742950" rtl="0" algn="l">
              <a:lnSpc>
                <a:spcPct val="80000"/>
              </a:lnSpc>
              <a:spcBef>
                <a:spcPts val="323"/>
              </a:spcBef>
              <a:spcAft>
                <a:spcPts val="0"/>
              </a:spcAft>
              <a:buClr>
                <a:schemeClr val="dk1"/>
              </a:buClr>
              <a:buSzPts val="1615"/>
              <a:buChar char="–"/>
            </a:pPr>
            <a:r>
              <a:rPr lang="es-UY" sz="1615"/>
              <a:t>Visión y Anticipación (VIS): Se trata de la capacidad para adelantarse a los acontecimientos, visualizar escenarios futuros y formular perspectivas de negocio que permitan obtener ventajas y posiciones competitivas</a:t>
            </a:r>
            <a:endParaRPr/>
          </a:p>
          <a:p>
            <a:pPr indent="-285750" lvl="1" marL="742950" rtl="0" algn="l">
              <a:lnSpc>
                <a:spcPct val="80000"/>
              </a:lnSpc>
              <a:spcBef>
                <a:spcPts val="323"/>
              </a:spcBef>
              <a:spcAft>
                <a:spcPts val="0"/>
              </a:spcAft>
              <a:buClr>
                <a:schemeClr val="dk1"/>
              </a:buClr>
              <a:buSzPts val="1615"/>
              <a:buChar char="–"/>
            </a:pPr>
            <a:r>
              <a:rPr lang="es-UY" sz="1615"/>
              <a:t>Orientación al Cliente (ORCLI): Es el interés por conocer y satisfacer las necesidades de los clientes, ofreciendo servicios y productos, y por tratar de forma profesional, activa y directa con personas</a:t>
            </a:r>
            <a:endParaRPr/>
          </a:p>
          <a:p>
            <a:pPr indent="-285750" lvl="1" marL="742950" rtl="0" algn="l">
              <a:lnSpc>
                <a:spcPct val="80000"/>
              </a:lnSpc>
              <a:spcBef>
                <a:spcPts val="323"/>
              </a:spcBef>
              <a:spcAft>
                <a:spcPts val="0"/>
              </a:spcAft>
              <a:buClr>
                <a:schemeClr val="dk1"/>
              </a:buClr>
              <a:buSzPts val="1615"/>
              <a:buChar char="–"/>
            </a:pPr>
            <a:r>
              <a:rPr lang="es-UY" sz="1615"/>
              <a:t>Apertura (APER): Se puede definir como la predisposición para adecuarse a la situaciones nuevas o cambiantes, reaccionar positivamente y aceptar, entender o introducir nuevos puntos de vista. Está muy relacionada también con el interés por nuevas experiencias y situaciones de riesgo</a:t>
            </a:r>
            <a:endParaRPr/>
          </a:p>
          <a:p>
            <a:pPr indent="-285750" lvl="1" marL="742950" rtl="0" algn="l">
              <a:lnSpc>
                <a:spcPct val="80000"/>
              </a:lnSpc>
              <a:spcBef>
                <a:spcPts val="323"/>
              </a:spcBef>
              <a:spcAft>
                <a:spcPts val="0"/>
              </a:spcAft>
              <a:buClr>
                <a:schemeClr val="dk1"/>
              </a:buClr>
              <a:buSzPts val="1615"/>
              <a:buChar char="–"/>
            </a:pPr>
            <a:r>
              <a:rPr lang="es-UY" sz="1615"/>
              <a:t>Identificación con la Empresa (IDEN): Se caracteriza por mostrar interés por comprometerse con las necesidades y metas de la compañía, compartiendo su misión y valores, y con una clara orientación y voluntad hacia los resultados y la calidad de las actuaciones.</a:t>
            </a:r>
            <a:endParaRPr/>
          </a:p>
          <a:p>
            <a:pPr indent="-201294" lvl="1" marL="742950" rtl="0" algn="l">
              <a:lnSpc>
                <a:spcPct val="80000"/>
              </a:lnSpc>
              <a:spcBef>
                <a:spcPts val="266"/>
              </a:spcBef>
              <a:spcAft>
                <a:spcPts val="0"/>
              </a:spcAft>
              <a:buClr>
                <a:schemeClr val="dk1"/>
              </a:buClr>
              <a:buSzPts val="1330"/>
              <a:buNone/>
            </a:pPr>
            <a:r>
              <a:t/>
            </a:r>
            <a:endParaRPr sz="1330"/>
          </a:p>
        </p:txBody>
      </p:sp>
      <p:sp>
        <p:nvSpPr>
          <p:cNvPr id="393" name="Google Shape;393;p2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s-UY"/>
              <a:t>22 de agosto de 2014</a:t>
            </a:r>
            <a:endParaRPr/>
          </a:p>
        </p:txBody>
      </p:sp>
      <p:sp>
        <p:nvSpPr>
          <p:cNvPr id="394" name="Google Shape;394;p2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s-UY"/>
              <a:t>espacio pliegues                                  www.pliegues.es.tl </a:t>
            </a:r>
            <a:endParaRPr/>
          </a:p>
        </p:txBody>
      </p:sp>
      <p:sp>
        <p:nvSpPr>
          <p:cNvPr id="395" name="Google Shape;395;p27"/>
          <p:cNvSpPr/>
          <p:nvPr/>
        </p:nvSpPr>
        <p:spPr>
          <a:xfrm>
            <a:off x="611560" y="1412776"/>
            <a:ext cx="2232248" cy="504056"/>
          </a:xfrm>
          <a:prstGeom prst="rect">
            <a:avLst/>
          </a:prstGeom>
          <a:solidFill>
            <a:schemeClr val="accent4"/>
          </a:solidFill>
          <a:ln cap="flat" cmpd="sng" w="38100">
            <a:solidFill>
              <a:schemeClr val="lt1"/>
            </a:solidFill>
            <a:prstDash val="solid"/>
            <a:round/>
            <a:headEnd len="sm" w="sm" type="none"/>
            <a:tailEnd len="sm" w="sm" type="none"/>
          </a:ln>
          <a:effectLst>
            <a:outerShdw blurRad="40000" rotWithShape="0" dir="5400000" dist="20000">
              <a:srgbClr val="000000">
                <a:alpha val="3764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b="1" i="0" lang="es-UY" sz="2000" u="none" cap="none" strike="noStrike">
                <a:solidFill>
                  <a:schemeClr val="lt1"/>
                </a:solidFill>
                <a:latin typeface="Calibri"/>
                <a:ea typeface="Calibri"/>
                <a:cs typeface="Calibri"/>
                <a:sym typeface="Calibri"/>
              </a:rPr>
              <a:t>Area del Entorno</a:t>
            </a:r>
            <a:endParaRPr b="1" i="0" sz="2000" u="none" cap="none" strike="noStrike">
              <a:solidFill>
                <a:schemeClr val="lt1"/>
              </a:solidFill>
              <a:latin typeface="Calibri"/>
              <a:ea typeface="Calibri"/>
              <a:cs typeface="Calibri"/>
              <a:sym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9" name="Shape 399"/>
        <p:cNvGrpSpPr/>
        <p:nvPr/>
      </p:nvGrpSpPr>
      <p:grpSpPr>
        <a:xfrm>
          <a:off x="0" y="0"/>
          <a:ext cx="0" cy="0"/>
          <a:chOff x="0" y="0"/>
          <a:chExt cx="0" cy="0"/>
        </a:xfrm>
      </p:grpSpPr>
      <p:sp>
        <p:nvSpPr>
          <p:cNvPr id="400" name="Google Shape;400;p2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UY"/>
              <a:t>Competencias</a:t>
            </a:r>
            <a:endParaRPr/>
          </a:p>
        </p:txBody>
      </p:sp>
      <p:sp>
        <p:nvSpPr>
          <p:cNvPr id="401" name="Google Shape;401;p2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185420" lvl="0" marL="342900" rtl="0" algn="l">
              <a:lnSpc>
                <a:spcPct val="80000"/>
              </a:lnSpc>
              <a:spcBef>
                <a:spcPts val="0"/>
              </a:spcBef>
              <a:spcAft>
                <a:spcPts val="0"/>
              </a:spcAft>
              <a:buClr>
                <a:schemeClr val="dk1"/>
              </a:buClr>
              <a:buSzPts val="2480"/>
              <a:buNone/>
            </a:pPr>
            <a:r>
              <a:t/>
            </a:r>
            <a:endParaRPr sz="2480"/>
          </a:p>
          <a:p>
            <a:pPr indent="-185420" lvl="0" marL="342900" rtl="0" algn="l">
              <a:lnSpc>
                <a:spcPct val="80000"/>
              </a:lnSpc>
              <a:spcBef>
                <a:spcPts val="496"/>
              </a:spcBef>
              <a:spcAft>
                <a:spcPts val="0"/>
              </a:spcAft>
              <a:buClr>
                <a:schemeClr val="dk1"/>
              </a:buClr>
              <a:buSzPts val="2480"/>
              <a:buNone/>
            </a:pPr>
            <a:r>
              <a:t/>
            </a:r>
            <a:endParaRPr sz="2480"/>
          </a:p>
          <a:p>
            <a:pPr indent="-285750" lvl="1" marL="742950" rtl="0" algn="l">
              <a:lnSpc>
                <a:spcPct val="80000"/>
              </a:lnSpc>
              <a:spcBef>
                <a:spcPts val="403"/>
              </a:spcBef>
              <a:spcAft>
                <a:spcPts val="0"/>
              </a:spcAft>
              <a:buClr>
                <a:schemeClr val="dk1"/>
              </a:buClr>
              <a:buSzPts val="2015"/>
              <a:buChar char="–"/>
            </a:pPr>
            <a:r>
              <a:rPr lang="es-UY" sz="2015"/>
              <a:t>Dirección (DIR): Definida como la capacidad para conseguir que los colaboradores muestren un buen nivel de rendimiento y desempeño, utilizando de forma apropiada la autoridad y adecuando el estilo de dirección en función de las personas y el contexto</a:t>
            </a:r>
            <a:endParaRPr/>
          </a:p>
          <a:p>
            <a:pPr indent="-285750" lvl="1" marL="742950" rtl="0" algn="l">
              <a:lnSpc>
                <a:spcPct val="80000"/>
              </a:lnSpc>
              <a:spcBef>
                <a:spcPts val="403"/>
              </a:spcBef>
              <a:spcAft>
                <a:spcPts val="0"/>
              </a:spcAft>
              <a:buClr>
                <a:schemeClr val="dk1"/>
              </a:buClr>
              <a:buSzPts val="2015"/>
              <a:buChar char="–"/>
            </a:pPr>
            <a:r>
              <a:rPr lang="es-UY" sz="2015"/>
              <a:t>Liderazgo (LID): Entendido como la capacidad para guiar las acciones de un individuo o grupo hacia la consecución de una visión común y compartida, obteniendo el apoyo y el compromiso para lograr metas significativas</a:t>
            </a:r>
            <a:endParaRPr/>
          </a:p>
          <a:p>
            <a:pPr indent="-285750" lvl="1" marL="742950" rtl="0" algn="l">
              <a:lnSpc>
                <a:spcPct val="80000"/>
              </a:lnSpc>
              <a:spcBef>
                <a:spcPts val="434"/>
              </a:spcBef>
              <a:spcAft>
                <a:spcPts val="0"/>
              </a:spcAft>
              <a:buClr>
                <a:schemeClr val="dk1"/>
              </a:buClr>
              <a:buSzPts val="2015"/>
              <a:buChar char="–"/>
            </a:pPr>
            <a:r>
              <a:rPr lang="es-UY" sz="2015"/>
              <a:t>Planificación y organización (ORG): Se trata de la capacidad para coordinar diferentes tareas y separarlas y ordenarlas por prioridad de modo que se cumplan planes de trabajo determinados</a:t>
            </a:r>
            <a:r>
              <a:rPr lang="es-UY" sz="2170"/>
              <a:t> </a:t>
            </a:r>
            <a:endParaRPr sz="2170"/>
          </a:p>
        </p:txBody>
      </p:sp>
      <p:sp>
        <p:nvSpPr>
          <p:cNvPr id="402" name="Google Shape;402;p2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s-UY"/>
              <a:t>22 de agosto de 2014</a:t>
            </a:r>
            <a:endParaRPr/>
          </a:p>
        </p:txBody>
      </p:sp>
      <p:sp>
        <p:nvSpPr>
          <p:cNvPr id="403" name="Google Shape;403;p2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s-UY"/>
              <a:t>espacio pliegues                                  www.pliegues.es.tl </a:t>
            </a:r>
            <a:endParaRPr/>
          </a:p>
        </p:txBody>
      </p:sp>
      <p:sp>
        <p:nvSpPr>
          <p:cNvPr id="404" name="Google Shape;404;p28"/>
          <p:cNvSpPr/>
          <p:nvPr/>
        </p:nvSpPr>
        <p:spPr>
          <a:xfrm>
            <a:off x="827584" y="1483567"/>
            <a:ext cx="2232248" cy="504056"/>
          </a:xfrm>
          <a:prstGeom prst="rect">
            <a:avLst/>
          </a:prstGeom>
          <a:solidFill>
            <a:schemeClr val="accent4"/>
          </a:solidFill>
          <a:ln cap="flat" cmpd="sng" w="38100">
            <a:solidFill>
              <a:schemeClr val="lt1"/>
            </a:solidFill>
            <a:prstDash val="solid"/>
            <a:round/>
            <a:headEnd len="sm" w="sm" type="none"/>
            <a:tailEnd len="sm" w="sm" type="none"/>
          </a:ln>
          <a:effectLst>
            <a:outerShdw blurRad="40000" rotWithShape="0" dir="5400000" dist="20000">
              <a:srgbClr val="000000">
                <a:alpha val="3764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b="1" i="0" lang="es-UY" sz="2000" u="none" cap="none" strike="noStrike">
                <a:solidFill>
                  <a:schemeClr val="lt1"/>
                </a:solidFill>
                <a:latin typeface="Calibri"/>
                <a:ea typeface="Calibri"/>
                <a:cs typeface="Calibri"/>
                <a:sym typeface="Calibri"/>
              </a:rPr>
              <a:t>Area Gerencial</a:t>
            </a:r>
            <a:endParaRPr b="1" i="0" sz="2000" u="none" cap="none" strike="noStrike">
              <a:solidFill>
                <a:schemeClr val="lt1"/>
              </a:solidFill>
              <a:latin typeface="Calibri"/>
              <a:ea typeface="Calibri"/>
              <a:cs typeface="Calibri"/>
              <a:sym typeface="Calibri"/>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408" name="Shape 408"/>
        <p:cNvGrpSpPr/>
        <p:nvPr/>
      </p:nvGrpSpPr>
      <p:grpSpPr>
        <a:xfrm>
          <a:off x="0" y="0"/>
          <a:ext cx="0" cy="0"/>
          <a:chOff x="0" y="0"/>
          <a:chExt cx="0" cy="0"/>
        </a:xfrm>
      </p:grpSpPr>
      <p:sp>
        <p:nvSpPr>
          <p:cNvPr id="409" name="Google Shape;409;p29"/>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dk1"/>
              </a:buClr>
              <a:buSzPts val="2000"/>
              <a:buNone/>
            </a:pPr>
            <a:r>
              <a:rPr lang="es-UY">
                <a:solidFill>
                  <a:schemeClr val="dk1"/>
                </a:solidFill>
              </a:rPr>
              <a:t>Muchas Gracias</a:t>
            </a:r>
            <a:endParaRPr/>
          </a:p>
          <a:p>
            <a:pPr indent="0" lvl="0" marL="0" rtl="0" algn="l">
              <a:spcBef>
                <a:spcPts val="400"/>
              </a:spcBef>
              <a:spcAft>
                <a:spcPts val="0"/>
              </a:spcAft>
              <a:buClr>
                <a:schemeClr val="dk1"/>
              </a:buClr>
              <a:buSzPts val="2000"/>
              <a:buNone/>
            </a:pPr>
            <a:r>
              <a:rPr lang="es-UY">
                <a:solidFill>
                  <a:schemeClr val="dk1"/>
                </a:solidFill>
              </a:rPr>
              <a:t>Presentación a Cargo de Gonzalo Fuentes</a:t>
            </a:r>
            <a:endParaRPr/>
          </a:p>
          <a:p>
            <a:pPr indent="0" lvl="0" marL="0" rtl="0" algn="l">
              <a:spcBef>
                <a:spcPts val="400"/>
              </a:spcBef>
              <a:spcAft>
                <a:spcPts val="0"/>
              </a:spcAft>
              <a:buClr>
                <a:schemeClr val="dk1"/>
              </a:buClr>
              <a:buSzPts val="2000"/>
              <a:buNone/>
            </a:pPr>
            <a:r>
              <a:rPr lang="es-UY">
                <a:solidFill>
                  <a:schemeClr val="dk1"/>
                </a:solidFill>
              </a:rPr>
              <a:t>Montevideo, 23 de agosto de 2014</a:t>
            </a:r>
            <a:endParaRPr>
              <a:solidFill>
                <a:schemeClr val="dk1"/>
              </a:solidFill>
            </a:endParaRPr>
          </a:p>
        </p:txBody>
      </p:sp>
      <p:sp>
        <p:nvSpPr>
          <p:cNvPr id="410" name="Google Shape;410;p2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s-UY">
                <a:solidFill>
                  <a:srgbClr val="888888"/>
                </a:solidFill>
              </a:rPr>
              <a:t>espacio pliegues                                  www.pliegues.es.tl </a:t>
            </a:r>
            <a:endParaRPr>
              <a:solidFill>
                <a:srgbClr val="888888"/>
              </a:solidFill>
            </a:endParaRPr>
          </a:p>
        </p:txBody>
      </p:sp>
      <p:sp>
        <p:nvSpPr>
          <p:cNvPr id="411" name="Google Shape;411;p2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s-UY">
                <a:solidFill>
                  <a:srgbClr val="888888"/>
                </a:solidFill>
              </a:rPr>
              <a:t>22 de agosto de 2014</a:t>
            </a:r>
            <a:endParaRPr>
              <a:solidFill>
                <a:srgbClr val="888888"/>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mt="74000"/>
          </a:blip>
          <a:stretch>
            <a:fillRect/>
          </a:stretch>
        </a:blipFill>
      </p:bgPr>
    </p:bg>
    <p:spTree>
      <p:nvGrpSpPr>
        <p:cNvPr id="176" name="Shape 176"/>
        <p:cNvGrpSpPr/>
        <p:nvPr/>
      </p:nvGrpSpPr>
      <p:grpSpPr>
        <a:xfrm>
          <a:off x="0" y="0"/>
          <a:ext cx="0" cy="0"/>
          <a:chOff x="0" y="0"/>
          <a:chExt cx="0" cy="0"/>
        </a:xfrm>
      </p:grpSpPr>
      <p:sp>
        <p:nvSpPr>
          <p:cNvPr id="177" name="Google Shape;177;p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BAA4AA"/>
              </a:buClr>
              <a:buSzPts val="4400"/>
              <a:buFont typeface="Calibri"/>
              <a:buNone/>
            </a:pPr>
            <a:r>
              <a:rPr lang="es-UY">
                <a:solidFill>
                  <a:srgbClr val="BAA4AA"/>
                </a:solidFill>
              </a:rPr>
              <a:t>Algunos textos de referencia </a:t>
            </a:r>
            <a:endParaRPr>
              <a:solidFill>
                <a:srgbClr val="BAA4AA"/>
              </a:solidFill>
            </a:endParaRPr>
          </a:p>
        </p:txBody>
      </p:sp>
      <p:sp>
        <p:nvSpPr>
          <p:cNvPr id="178" name="Google Shape;178;p3"/>
          <p:cNvSpPr txBox="1"/>
          <p:nvPr>
            <p:ph idx="1" type="body"/>
          </p:nvPr>
        </p:nvSpPr>
        <p:spPr>
          <a:xfrm>
            <a:off x="467544" y="16288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2000"/>
              <a:buChar char="•"/>
            </a:pPr>
            <a:r>
              <a:rPr lang="es-UY" sz="2000"/>
              <a:t>Alles,Martha. “Elija al Mejor. Como entrevistar por Competencias”</a:t>
            </a:r>
            <a:endParaRPr sz="2000"/>
          </a:p>
          <a:p>
            <a:pPr indent="-342900" lvl="0" marL="342900" rtl="0" algn="l">
              <a:spcBef>
                <a:spcPts val="400"/>
              </a:spcBef>
              <a:spcAft>
                <a:spcPts val="0"/>
              </a:spcAft>
              <a:buClr>
                <a:schemeClr val="dk1"/>
              </a:buClr>
              <a:buSzPts val="2000"/>
              <a:buChar char="•"/>
            </a:pPr>
            <a:r>
              <a:rPr lang="es-UY" sz="2000"/>
              <a:t>Rodriguez Trujillo, Nelson: “La Medición de las Competencias”, </a:t>
            </a:r>
            <a:r>
              <a:rPr lang="es-UY" sz="2000" u="sng">
                <a:solidFill>
                  <a:schemeClr val="hlink"/>
                </a:solidFill>
                <a:hlinkClick r:id="rId4"/>
              </a:rPr>
              <a:t>http://psicoconsult.com/getattachment/963144e9-90d5-4d07-9c47-db2311923f0b/La-Medicion-de-las-Competencias.aspx</a:t>
            </a:r>
            <a:endParaRPr sz="2000"/>
          </a:p>
          <a:p>
            <a:pPr indent="-342900" lvl="0" marL="342900" rtl="0" algn="l">
              <a:spcBef>
                <a:spcPts val="400"/>
              </a:spcBef>
              <a:spcAft>
                <a:spcPts val="0"/>
              </a:spcAft>
              <a:buClr>
                <a:schemeClr val="dk1"/>
              </a:buClr>
              <a:buSzPts val="2000"/>
              <a:buChar char="•"/>
            </a:pPr>
            <a:r>
              <a:rPr lang="es-UY" sz="2000"/>
              <a:t>Rodriguez Trujillo, Nelson: “La Definición de las Competencias en una Organización”, </a:t>
            </a:r>
            <a:r>
              <a:rPr lang="es-UY" sz="2000" u="sng">
                <a:solidFill>
                  <a:schemeClr val="hlink"/>
                </a:solidFill>
                <a:hlinkClick r:id="rId5"/>
              </a:rPr>
              <a:t>http://psicoconsult.com/getattachment/4481e245-f205-4d08-8640-fd17bc31367f/Definicion-de-Competencias-en-las-Organizaciones.aspx</a:t>
            </a:r>
            <a:endParaRPr sz="2000"/>
          </a:p>
          <a:p>
            <a:pPr indent="-342900" lvl="0" marL="342900" rtl="0" algn="l">
              <a:spcBef>
                <a:spcPts val="400"/>
              </a:spcBef>
              <a:spcAft>
                <a:spcPts val="0"/>
              </a:spcAft>
              <a:buClr>
                <a:schemeClr val="dk1"/>
              </a:buClr>
              <a:buSzPts val="2000"/>
              <a:buChar char="•"/>
            </a:pPr>
            <a:r>
              <a:rPr lang="es-UY" sz="2000"/>
              <a:t>Arribas, David y Pereña, J: CompeTEA, Tea Ediciones (2012)</a:t>
            </a:r>
            <a:endParaRPr/>
          </a:p>
          <a:p>
            <a:pPr indent="-342900" lvl="0" marL="342900" rtl="0" algn="l">
              <a:spcBef>
                <a:spcPts val="400"/>
              </a:spcBef>
              <a:spcAft>
                <a:spcPts val="0"/>
              </a:spcAft>
              <a:buClr>
                <a:schemeClr val="dk1"/>
              </a:buClr>
              <a:buSzPts val="2000"/>
              <a:buChar char="•"/>
            </a:pPr>
            <a:r>
              <a:rPr lang="es-UY" sz="2000"/>
              <a:t>Vargas, Fernando, 40 preguntas sobre competencia laboral. Montevideo, ILO/Cinterfor, 2004. 135 p. (Papeles de la oficina técnica, 13). </a:t>
            </a:r>
            <a:r>
              <a:rPr lang="es-UY" sz="2000">
                <a:solidFill>
                  <a:srgbClr val="00B0F0"/>
                </a:solidFill>
              </a:rPr>
              <a:t>http://www.oitcinterfor.org/sites/default/files/file_publicacion/papel13.pdf</a:t>
            </a:r>
            <a:endParaRPr/>
          </a:p>
          <a:p>
            <a:pPr indent="-215900" lvl="0" marL="342900" rtl="0" algn="l">
              <a:spcBef>
                <a:spcPts val="400"/>
              </a:spcBef>
              <a:spcAft>
                <a:spcPts val="0"/>
              </a:spcAft>
              <a:buClr>
                <a:schemeClr val="dk1"/>
              </a:buClr>
              <a:buSzPts val="2000"/>
              <a:buNone/>
            </a:pPr>
            <a:r>
              <a:t/>
            </a:r>
            <a:endParaRPr sz="2000"/>
          </a:p>
          <a:p>
            <a:pPr indent="-215900" lvl="0" marL="342900" rtl="0" algn="l">
              <a:spcBef>
                <a:spcPts val="400"/>
              </a:spcBef>
              <a:spcAft>
                <a:spcPts val="0"/>
              </a:spcAft>
              <a:buClr>
                <a:schemeClr val="dk1"/>
              </a:buClr>
              <a:buSzPts val="2000"/>
              <a:buNone/>
            </a:pPr>
            <a:r>
              <a:t/>
            </a:r>
            <a:endParaRPr sz="2000"/>
          </a:p>
          <a:p>
            <a:pPr indent="-215900" lvl="0" marL="342900" rtl="0" algn="l">
              <a:spcBef>
                <a:spcPts val="400"/>
              </a:spcBef>
              <a:spcAft>
                <a:spcPts val="0"/>
              </a:spcAft>
              <a:buClr>
                <a:schemeClr val="dk1"/>
              </a:buClr>
              <a:buSzPts val="2000"/>
              <a:buNone/>
            </a:pPr>
            <a:r>
              <a:t/>
            </a:r>
            <a:endParaRPr sz="2000"/>
          </a:p>
          <a:p>
            <a:pPr indent="-215900" lvl="0" marL="342900" rtl="0" algn="l">
              <a:spcBef>
                <a:spcPts val="400"/>
              </a:spcBef>
              <a:spcAft>
                <a:spcPts val="0"/>
              </a:spcAft>
              <a:buClr>
                <a:schemeClr val="dk1"/>
              </a:buClr>
              <a:buSzPts val="2000"/>
              <a:buNone/>
            </a:pPr>
            <a:r>
              <a:t/>
            </a:r>
            <a:endParaRPr sz="2000"/>
          </a:p>
          <a:p>
            <a:pPr indent="-215900" lvl="0" marL="342900" rtl="0" algn="l">
              <a:spcBef>
                <a:spcPts val="400"/>
              </a:spcBef>
              <a:spcAft>
                <a:spcPts val="0"/>
              </a:spcAft>
              <a:buClr>
                <a:schemeClr val="dk1"/>
              </a:buClr>
              <a:buSzPts val="2000"/>
              <a:buNone/>
            </a:pPr>
            <a:r>
              <a:t/>
            </a:r>
            <a:endParaRPr sz="2000"/>
          </a:p>
          <a:p>
            <a:pPr indent="-139700" lvl="0" marL="342900" rtl="0" algn="l">
              <a:spcBef>
                <a:spcPts val="640"/>
              </a:spcBef>
              <a:spcAft>
                <a:spcPts val="0"/>
              </a:spcAft>
              <a:buClr>
                <a:schemeClr val="dk1"/>
              </a:buClr>
              <a:buSzPts val="3200"/>
              <a:buNone/>
            </a:pPr>
            <a:r>
              <a:t/>
            </a:r>
            <a:endParaRPr/>
          </a:p>
          <a:p>
            <a:pPr indent="-139700" lvl="0" marL="342900" rtl="0" algn="l">
              <a:spcBef>
                <a:spcPts val="640"/>
              </a:spcBef>
              <a:spcAft>
                <a:spcPts val="0"/>
              </a:spcAft>
              <a:buClr>
                <a:schemeClr val="dk1"/>
              </a:buClr>
              <a:buSzPts val="3200"/>
              <a:buNone/>
            </a:pPr>
            <a:r>
              <a:t/>
            </a:r>
            <a:endParaRPr/>
          </a:p>
          <a:p>
            <a:pPr indent="-139700" lvl="0" marL="342900" rtl="0" algn="l">
              <a:spcBef>
                <a:spcPts val="640"/>
              </a:spcBef>
              <a:spcAft>
                <a:spcPts val="0"/>
              </a:spcAft>
              <a:buClr>
                <a:schemeClr val="dk1"/>
              </a:buClr>
              <a:buSzPts val="3200"/>
              <a:buNone/>
            </a:pPr>
            <a:r>
              <a:t/>
            </a:r>
            <a:endParaRPr/>
          </a:p>
        </p:txBody>
      </p:sp>
      <p:sp>
        <p:nvSpPr>
          <p:cNvPr id="179" name="Google Shape;179;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s-UY"/>
              <a:t>espacio pliegues                                  www.pliegues.es.tl </a:t>
            </a:r>
            <a:endParaRPr/>
          </a:p>
        </p:txBody>
      </p:sp>
      <p:sp>
        <p:nvSpPr>
          <p:cNvPr id="180" name="Google Shape;180;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s-UY"/>
              <a:t>22 de agosto de 2014</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UY"/>
              <a:t>Qué es la Competencia Laboral?</a:t>
            </a:r>
            <a:endParaRPr/>
          </a:p>
        </p:txBody>
      </p:sp>
      <p:sp>
        <p:nvSpPr>
          <p:cNvPr id="186" name="Google Shape;186;p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lnSpc>
                <a:spcPct val="80000"/>
              </a:lnSpc>
              <a:spcBef>
                <a:spcPts val="0"/>
              </a:spcBef>
              <a:spcAft>
                <a:spcPts val="0"/>
              </a:spcAft>
              <a:buClr>
                <a:schemeClr val="dk1"/>
              </a:buClr>
              <a:buSzPts val="2240"/>
              <a:buChar char="•"/>
            </a:pPr>
            <a:r>
              <a:rPr lang="es-UY" sz="2240"/>
              <a:t>Según Vargas: </a:t>
            </a:r>
            <a:endParaRPr/>
          </a:p>
          <a:p>
            <a:pPr indent="-342900" lvl="0" marL="342900" rtl="0" algn="l">
              <a:lnSpc>
                <a:spcPct val="80000"/>
              </a:lnSpc>
              <a:spcBef>
                <a:spcPts val="448"/>
              </a:spcBef>
              <a:spcAft>
                <a:spcPts val="0"/>
              </a:spcAft>
              <a:buClr>
                <a:schemeClr val="dk1"/>
              </a:buClr>
              <a:buSzPts val="2240"/>
              <a:buChar char="•"/>
            </a:pPr>
            <a:r>
              <a:rPr lang="es-UY" sz="2240"/>
              <a:t>“</a:t>
            </a:r>
            <a:r>
              <a:rPr i="1" lang="es-UY" sz="2240"/>
              <a:t>Existen múltiples y variadas aproximaciones conceptuales a la competencia laboral. Un concepto generalmente aceptado la define como una capacidad efectiva para llevar a cabo exitosamente una actividad laboral plenamente identificada. La competencia laboral no es una probabilidad de éxito en la ejecución de un trabajo; es una capacidad real y demostrada.</a:t>
            </a:r>
            <a:endParaRPr/>
          </a:p>
          <a:p>
            <a:pPr indent="-342900" lvl="0" marL="342900" rtl="0" algn="l">
              <a:lnSpc>
                <a:spcPct val="80000"/>
              </a:lnSpc>
              <a:spcBef>
                <a:spcPts val="448"/>
              </a:spcBef>
              <a:spcAft>
                <a:spcPts val="0"/>
              </a:spcAft>
              <a:buClr>
                <a:schemeClr val="dk1"/>
              </a:buClr>
              <a:buSzPts val="2240"/>
              <a:buChar char="•"/>
            </a:pPr>
            <a:r>
              <a:rPr i="1" lang="es-UY" sz="2240"/>
              <a:t>Una buena categorización de la competencia, que permite aproximarse mejor a las definiciones, es la que diferencia tres enfoques. 	</a:t>
            </a:r>
            <a:endParaRPr/>
          </a:p>
          <a:p>
            <a:pPr indent="-228600" lvl="2" marL="1143000" rtl="0" algn="l">
              <a:lnSpc>
                <a:spcPct val="80000"/>
              </a:lnSpc>
              <a:spcBef>
                <a:spcPts val="336"/>
              </a:spcBef>
              <a:spcAft>
                <a:spcPts val="0"/>
              </a:spcAft>
              <a:buClr>
                <a:schemeClr val="dk1"/>
              </a:buClr>
              <a:buSzPts val="1679"/>
              <a:buChar char="•"/>
            </a:pPr>
            <a:r>
              <a:rPr i="1" lang="es-UY" sz="1679"/>
              <a:t>El primero concibe la competencia como la capacidad de ejecutar las tareas; </a:t>
            </a:r>
            <a:endParaRPr i="1" sz="1679"/>
          </a:p>
          <a:p>
            <a:pPr indent="-228600" lvl="2" marL="1143000" rtl="0" algn="l">
              <a:lnSpc>
                <a:spcPct val="80000"/>
              </a:lnSpc>
              <a:spcBef>
                <a:spcPts val="336"/>
              </a:spcBef>
              <a:spcAft>
                <a:spcPts val="0"/>
              </a:spcAft>
              <a:buClr>
                <a:schemeClr val="dk1"/>
              </a:buClr>
              <a:buSzPts val="1679"/>
              <a:buChar char="•"/>
            </a:pPr>
            <a:r>
              <a:rPr i="1" lang="es-UY" sz="1679"/>
              <a:t>el segundo la concentra en atributos personales (actitudes, capacidades) y </a:t>
            </a:r>
            <a:endParaRPr i="1" sz="1679"/>
          </a:p>
          <a:p>
            <a:pPr indent="-228600" lvl="2" marL="1143000" rtl="0" algn="l">
              <a:lnSpc>
                <a:spcPct val="80000"/>
              </a:lnSpc>
              <a:spcBef>
                <a:spcPts val="336"/>
              </a:spcBef>
              <a:spcAft>
                <a:spcPts val="0"/>
              </a:spcAft>
              <a:buClr>
                <a:schemeClr val="dk1"/>
              </a:buClr>
              <a:buSzPts val="1679"/>
              <a:buChar char="•"/>
            </a:pPr>
            <a:r>
              <a:rPr i="1" lang="es-UY" sz="1679"/>
              <a:t>el tercero, denominado “holístico”, incluye a los dos anteriores.”</a:t>
            </a:r>
            <a:endParaRPr i="1" sz="1679"/>
          </a:p>
        </p:txBody>
      </p:sp>
      <p:sp>
        <p:nvSpPr>
          <p:cNvPr id="187" name="Google Shape;187;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s-UY"/>
              <a:t>22 de agosto de 2014</a:t>
            </a:r>
            <a:endParaRPr/>
          </a:p>
        </p:txBody>
      </p:sp>
      <p:sp>
        <p:nvSpPr>
          <p:cNvPr id="188" name="Google Shape;188;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s-UY"/>
              <a:t>espacio pliegues                                  www.pliegues.es.tl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UY"/>
              <a:t>Definiciones</a:t>
            </a:r>
            <a:endParaRPr/>
          </a:p>
        </p:txBody>
      </p:sp>
      <p:sp>
        <p:nvSpPr>
          <p:cNvPr id="194" name="Google Shape;194;p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lnSpc>
                <a:spcPct val="80000"/>
              </a:lnSpc>
              <a:spcBef>
                <a:spcPts val="0"/>
              </a:spcBef>
              <a:spcAft>
                <a:spcPts val="0"/>
              </a:spcAft>
              <a:buClr>
                <a:schemeClr val="dk1"/>
              </a:buClr>
              <a:buSzPts val="2000"/>
              <a:buChar char="•"/>
            </a:pPr>
            <a:r>
              <a:rPr lang="es-UY" sz="2000"/>
              <a:t>Real Academia: Pericia, aptitud, idoneidad para hacer algo o intervenir en un asunto determinado</a:t>
            </a:r>
            <a:endParaRPr/>
          </a:p>
          <a:p>
            <a:pPr indent="-215900" lvl="0" marL="342900" rtl="0" algn="l">
              <a:lnSpc>
                <a:spcPct val="80000"/>
              </a:lnSpc>
              <a:spcBef>
                <a:spcPts val="400"/>
              </a:spcBef>
              <a:spcAft>
                <a:spcPts val="0"/>
              </a:spcAft>
              <a:buClr>
                <a:schemeClr val="dk1"/>
              </a:buClr>
              <a:buSzPts val="2000"/>
              <a:buNone/>
            </a:pPr>
            <a:r>
              <a:t/>
            </a:r>
            <a:endParaRPr sz="2000"/>
          </a:p>
          <a:p>
            <a:pPr indent="-342900" lvl="0" marL="342900" rtl="0" algn="l">
              <a:lnSpc>
                <a:spcPct val="80000"/>
              </a:lnSpc>
              <a:spcBef>
                <a:spcPts val="400"/>
              </a:spcBef>
              <a:spcAft>
                <a:spcPts val="0"/>
              </a:spcAft>
              <a:buClr>
                <a:schemeClr val="dk1"/>
              </a:buClr>
              <a:buSzPts val="2000"/>
              <a:buChar char="•"/>
            </a:pPr>
            <a:r>
              <a:rPr lang="es-UY" sz="2000"/>
              <a:t>OIT (1991): La capacidad de un trabajador para desempeñar las tareas inherentes a un puesto determinado</a:t>
            </a:r>
            <a:endParaRPr/>
          </a:p>
          <a:p>
            <a:pPr indent="-215900" lvl="0" marL="342900" rtl="0" algn="l">
              <a:lnSpc>
                <a:spcPct val="80000"/>
              </a:lnSpc>
              <a:spcBef>
                <a:spcPts val="400"/>
              </a:spcBef>
              <a:spcAft>
                <a:spcPts val="0"/>
              </a:spcAft>
              <a:buClr>
                <a:schemeClr val="dk1"/>
              </a:buClr>
              <a:buSzPts val="2000"/>
              <a:buNone/>
            </a:pPr>
            <a:r>
              <a:t/>
            </a:r>
            <a:endParaRPr sz="2000"/>
          </a:p>
          <a:p>
            <a:pPr indent="-342900" lvl="0" marL="342900" rtl="0" algn="l">
              <a:lnSpc>
                <a:spcPct val="80000"/>
              </a:lnSpc>
              <a:spcBef>
                <a:spcPts val="400"/>
              </a:spcBef>
              <a:spcAft>
                <a:spcPts val="0"/>
              </a:spcAft>
              <a:buClr>
                <a:schemeClr val="dk1"/>
              </a:buClr>
              <a:buSzPts val="2000"/>
              <a:buChar char="•"/>
            </a:pPr>
            <a:r>
              <a:rPr lang="es-UY" sz="2000"/>
              <a:t>Boyatzis (1982): Característica subyacente en una persona que está causalmente relacionada con un desempeño bueno o excelente en un puesto de trabajo concreto y en una organización concreta.</a:t>
            </a:r>
            <a:endParaRPr/>
          </a:p>
          <a:p>
            <a:pPr indent="-215900" lvl="0" marL="342900" rtl="0" algn="l">
              <a:lnSpc>
                <a:spcPct val="80000"/>
              </a:lnSpc>
              <a:spcBef>
                <a:spcPts val="400"/>
              </a:spcBef>
              <a:spcAft>
                <a:spcPts val="0"/>
              </a:spcAft>
              <a:buClr>
                <a:schemeClr val="dk1"/>
              </a:buClr>
              <a:buSzPts val="2000"/>
              <a:buNone/>
            </a:pPr>
            <a:r>
              <a:t/>
            </a:r>
            <a:endParaRPr sz="2000"/>
          </a:p>
          <a:p>
            <a:pPr indent="-342900" lvl="0" marL="342900" rtl="0" algn="l">
              <a:lnSpc>
                <a:spcPct val="80000"/>
              </a:lnSpc>
              <a:spcBef>
                <a:spcPts val="400"/>
              </a:spcBef>
              <a:spcAft>
                <a:spcPts val="0"/>
              </a:spcAft>
              <a:buClr>
                <a:schemeClr val="dk1"/>
              </a:buClr>
              <a:buSzPts val="2000"/>
              <a:buChar char="•"/>
            </a:pPr>
            <a:r>
              <a:rPr lang="es-UY" sz="2000"/>
              <a:t>Levy-Leboyer (2003): Lo adquirido mediante experiencia profesional y no achacable a títulos formativos</a:t>
            </a:r>
            <a:endParaRPr/>
          </a:p>
          <a:p>
            <a:pPr indent="-215900" lvl="0" marL="342900" rtl="0" algn="l">
              <a:lnSpc>
                <a:spcPct val="80000"/>
              </a:lnSpc>
              <a:spcBef>
                <a:spcPts val="400"/>
              </a:spcBef>
              <a:spcAft>
                <a:spcPts val="0"/>
              </a:spcAft>
              <a:buClr>
                <a:schemeClr val="dk1"/>
              </a:buClr>
              <a:buSzPts val="2000"/>
              <a:buNone/>
            </a:pPr>
            <a:r>
              <a:t/>
            </a:r>
            <a:endParaRPr sz="2000"/>
          </a:p>
          <a:p>
            <a:pPr indent="-342900" lvl="0" marL="342900" rtl="0" algn="l">
              <a:lnSpc>
                <a:spcPct val="80000"/>
              </a:lnSpc>
              <a:spcBef>
                <a:spcPts val="400"/>
              </a:spcBef>
              <a:spcAft>
                <a:spcPts val="0"/>
              </a:spcAft>
              <a:buClr>
                <a:schemeClr val="dk1"/>
              </a:buClr>
              <a:buSzPts val="2000"/>
              <a:buChar char="•"/>
            </a:pPr>
            <a:r>
              <a:rPr lang="es-UY" sz="2000"/>
              <a:t>Es indisociable del desarrollo y va más allá de la auto-definición de rasgos personales.</a:t>
            </a:r>
            <a:endParaRPr/>
          </a:p>
          <a:p>
            <a:pPr indent="-174625" lvl="1" marL="742950" rtl="0" algn="l">
              <a:lnSpc>
                <a:spcPct val="80000"/>
              </a:lnSpc>
              <a:spcBef>
                <a:spcPts val="350"/>
              </a:spcBef>
              <a:spcAft>
                <a:spcPts val="0"/>
              </a:spcAft>
              <a:buClr>
                <a:schemeClr val="dk1"/>
              </a:buClr>
              <a:buSzPts val="1750"/>
              <a:buNone/>
            </a:pPr>
            <a:r>
              <a:t/>
            </a:r>
            <a:endParaRPr sz="1750"/>
          </a:p>
        </p:txBody>
      </p:sp>
      <p:sp>
        <p:nvSpPr>
          <p:cNvPr id="195" name="Google Shape;195;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s-UY"/>
              <a:t>22 de agosto de 2014</a:t>
            </a:r>
            <a:endParaRPr/>
          </a:p>
        </p:txBody>
      </p:sp>
      <p:sp>
        <p:nvSpPr>
          <p:cNvPr id="196" name="Google Shape;196;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s-UY"/>
              <a:t>espacio pliegues                                  www.pliegues.es.tl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UY"/>
              <a:t>Definiciones</a:t>
            </a:r>
            <a:br>
              <a:rPr lang="es-UY"/>
            </a:br>
            <a:r>
              <a:rPr i="1" lang="es-UY" sz="1400"/>
              <a:t>(extraídas de Vargas, op.cit.)</a:t>
            </a:r>
            <a:endParaRPr sz="1400"/>
          </a:p>
        </p:txBody>
      </p:sp>
      <p:sp>
        <p:nvSpPr>
          <p:cNvPr id="202" name="Google Shape;202;p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lnSpc>
                <a:spcPct val="80000"/>
              </a:lnSpc>
              <a:spcBef>
                <a:spcPts val="0"/>
              </a:spcBef>
              <a:spcAft>
                <a:spcPts val="0"/>
              </a:spcAft>
              <a:buClr>
                <a:schemeClr val="dk1"/>
              </a:buClr>
              <a:buSzPts val="1520"/>
              <a:buChar char="•"/>
            </a:pPr>
            <a:r>
              <a:rPr i="1" lang="es-UY" sz="1520"/>
              <a:t>Agudelo:</a:t>
            </a:r>
            <a:r>
              <a:rPr lang="es-UY" sz="1520"/>
              <a:t> Capacidad integral que tiene una persona para desempeñarse eficazmente en situaciones específicas de trabajo.</a:t>
            </a:r>
            <a:endParaRPr/>
          </a:p>
          <a:p>
            <a:pPr indent="-246380" lvl="0" marL="342900" rtl="0" algn="l">
              <a:lnSpc>
                <a:spcPct val="80000"/>
              </a:lnSpc>
              <a:spcBef>
                <a:spcPts val="304"/>
              </a:spcBef>
              <a:spcAft>
                <a:spcPts val="0"/>
              </a:spcAft>
              <a:buClr>
                <a:schemeClr val="dk1"/>
              </a:buClr>
              <a:buSzPts val="1520"/>
              <a:buNone/>
            </a:pPr>
            <a:r>
              <a:t/>
            </a:r>
            <a:endParaRPr sz="1520"/>
          </a:p>
          <a:p>
            <a:pPr indent="-342900" lvl="0" marL="342900" rtl="0" algn="l">
              <a:lnSpc>
                <a:spcPct val="80000"/>
              </a:lnSpc>
              <a:spcBef>
                <a:spcPts val="304"/>
              </a:spcBef>
              <a:spcAft>
                <a:spcPts val="0"/>
              </a:spcAft>
              <a:buClr>
                <a:schemeClr val="dk1"/>
              </a:buClr>
              <a:buSzPts val="1520"/>
              <a:buChar char="•"/>
            </a:pPr>
            <a:r>
              <a:rPr i="1" lang="es-UY" sz="1520"/>
              <a:t>Bunk:</a:t>
            </a:r>
            <a:r>
              <a:rPr lang="es-UY" sz="1520"/>
              <a:t> Posee competencia profesional quien dispone de los conocimientos, destrezas y aptitudes necesarios para ejercer una profesión, puede resolver los problemas profesionales de forma autónoma y flexible, está capacitado para colaborar en su entorno profesional y en la organización del trabajo.</a:t>
            </a:r>
            <a:endParaRPr/>
          </a:p>
          <a:p>
            <a:pPr indent="-246380" lvl="0" marL="342900" rtl="0" algn="l">
              <a:lnSpc>
                <a:spcPct val="80000"/>
              </a:lnSpc>
              <a:spcBef>
                <a:spcPts val="304"/>
              </a:spcBef>
              <a:spcAft>
                <a:spcPts val="0"/>
              </a:spcAft>
              <a:buClr>
                <a:schemeClr val="dk1"/>
              </a:buClr>
              <a:buSzPts val="1520"/>
              <a:buNone/>
            </a:pPr>
            <a:r>
              <a:t/>
            </a:r>
            <a:endParaRPr i="1" sz="1520"/>
          </a:p>
          <a:p>
            <a:pPr indent="-342900" lvl="0" marL="342900" rtl="0" algn="l">
              <a:lnSpc>
                <a:spcPct val="80000"/>
              </a:lnSpc>
              <a:spcBef>
                <a:spcPts val="304"/>
              </a:spcBef>
              <a:spcAft>
                <a:spcPts val="0"/>
              </a:spcAft>
              <a:buClr>
                <a:schemeClr val="dk1"/>
              </a:buClr>
              <a:buSzPts val="1520"/>
              <a:buChar char="•"/>
            </a:pPr>
            <a:r>
              <a:rPr i="1" lang="es-UY" sz="1520"/>
              <a:t>Ducci:</a:t>
            </a:r>
            <a:r>
              <a:rPr lang="es-UY" sz="1520"/>
              <a:t> La competencia laboral es la construcción social de aprendizajes significativos y útiles para el desempeño productivo en una situación real de trabajo que se obtiene, no sólo a través de la instrucción, sino también –y en gran medida– mediante el aprendizaje por experiencia en situaciones concretas de trabajo.</a:t>
            </a:r>
            <a:endParaRPr/>
          </a:p>
          <a:p>
            <a:pPr indent="-246380" lvl="0" marL="342900" rtl="0" algn="l">
              <a:lnSpc>
                <a:spcPct val="80000"/>
              </a:lnSpc>
              <a:spcBef>
                <a:spcPts val="304"/>
              </a:spcBef>
              <a:spcAft>
                <a:spcPts val="0"/>
              </a:spcAft>
              <a:buClr>
                <a:schemeClr val="dk1"/>
              </a:buClr>
              <a:buSzPts val="1520"/>
              <a:buNone/>
            </a:pPr>
            <a:r>
              <a:t/>
            </a:r>
            <a:endParaRPr i="1" sz="1520"/>
          </a:p>
          <a:p>
            <a:pPr indent="-342900" lvl="0" marL="342900" rtl="0" algn="l">
              <a:lnSpc>
                <a:spcPct val="80000"/>
              </a:lnSpc>
              <a:spcBef>
                <a:spcPts val="304"/>
              </a:spcBef>
              <a:spcAft>
                <a:spcPts val="0"/>
              </a:spcAft>
              <a:buClr>
                <a:schemeClr val="dk1"/>
              </a:buClr>
              <a:buSzPts val="1520"/>
              <a:buChar char="•"/>
            </a:pPr>
            <a:r>
              <a:rPr i="1" lang="es-UY" sz="1520"/>
              <a:t>Gallart, Jacinto:</a:t>
            </a:r>
            <a:r>
              <a:rPr lang="es-UY" sz="1520"/>
              <a:t> Un conjunto de propiedades en permanente modificación que deben ser sometidas a la prueba de la resolución de problemas concretos en situaciones de trabajo que entrañan ciertos márgenes de incertidumbre y complejidad técnica […] no provienen de la aplicación de un currículum […] sino de un ejercicio de aplicación de conocimientos en circunstancias críticas.</a:t>
            </a:r>
            <a:endParaRPr sz="1520"/>
          </a:p>
        </p:txBody>
      </p:sp>
      <p:sp>
        <p:nvSpPr>
          <p:cNvPr id="203" name="Google Shape;203;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s-UY"/>
              <a:t>22 de agosto de 2014</a:t>
            </a:r>
            <a:endParaRPr/>
          </a:p>
        </p:txBody>
      </p:sp>
      <p:sp>
        <p:nvSpPr>
          <p:cNvPr id="204" name="Google Shape;204;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s-UY"/>
              <a:t>espacio pliegues                                  www.pliegues.es.tl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UY"/>
              <a:t>Definiciones </a:t>
            </a:r>
            <a:br>
              <a:rPr lang="es-UY"/>
            </a:br>
            <a:r>
              <a:rPr i="1" lang="es-UY" sz="1400"/>
              <a:t>(extraídas de Vargas, op.cit.)</a:t>
            </a:r>
            <a:endParaRPr i="1" sz="1400"/>
          </a:p>
        </p:txBody>
      </p:sp>
      <p:sp>
        <p:nvSpPr>
          <p:cNvPr id="210" name="Google Shape;210;p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lnSpc>
                <a:spcPct val="80000"/>
              </a:lnSpc>
              <a:spcBef>
                <a:spcPts val="0"/>
              </a:spcBef>
              <a:spcAft>
                <a:spcPts val="0"/>
              </a:spcAft>
              <a:buClr>
                <a:schemeClr val="dk1"/>
              </a:buClr>
              <a:buSzPts val="1520"/>
              <a:buChar char="•"/>
            </a:pPr>
            <a:r>
              <a:rPr i="1" lang="es-UY" sz="1520"/>
              <a:t>Le Boterf:</a:t>
            </a:r>
            <a:r>
              <a:rPr lang="es-UY" sz="1520"/>
              <a:t> Una construcción, a partir de una combinación de recursos (conocimientos, saber hacer, cualidades o aptitudes, y recursos del ambiente (relaciones, documentos, informaciones y otros) que son movilizados para lograr un desempeño.</a:t>
            </a:r>
            <a:endParaRPr/>
          </a:p>
          <a:p>
            <a:pPr indent="0" lvl="0" marL="0" rtl="0" algn="l">
              <a:lnSpc>
                <a:spcPct val="80000"/>
              </a:lnSpc>
              <a:spcBef>
                <a:spcPts val="304"/>
              </a:spcBef>
              <a:spcAft>
                <a:spcPts val="0"/>
              </a:spcAft>
              <a:buClr>
                <a:schemeClr val="dk1"/>
              </a:buClr>
              <a:buSzPts val="1520"/>
              <a:buNone/>
            </a:pPr>
            <a:r>
              <a:rPr lang="es-UY" sz="1520"/>
              <a:t>  </a:t>
            </a:r>
            <a:endParaRPr sz="1520"/>
          </a:p>
          <a:p>
            <a:pPr indent="-342900" lvl="0" marL="342900" rtl="0" algn="l">
              <a:lnSpc>
                <a:spcPct val="80000"/>
              </a:lnSpc>
              <a:spcBef>
                <a:spcPts val="304"/>
              </a:spcBef>
              <a:spcAft>
                <a:spcPts val="0"/>
              </a:spcAft>
              <a:buClr>
                <a:schemeClr val="dk1"/>
              </a:buClr>
              <a:buSzPts val="1520"/>
              <a:buChar char="•"/>
            </a:pPr>
            <a:r>
              <a:rPr i="1" lang="es-UY" sz="1520"/>
              <a:t>Mertens:</a:t>
            </a:r>
            <a:r>
              <a:rPr lang="es-UY" sz="1520"/>
              <a:t> Aporta una interesante diferenciación entre los conceptos de calificación y competencia. Mientras por calificación se entiende el conjunto de conocimientos y habilidades que los individuos adquieren durante los procesos de socialización y formación, la competencia se refiere únicamente a ciertos aspectos del acervo de conocimientos y habilidades: los necesarios para llegar a ciertos resultados exigidos en una circunstancia determinada; la capacidad real para lograr un objetivo o resultado en un contexto dado.</a:t>
            </a:r>
            <a:endParaRPr/>
          </a:p>
          <a:p>
            <a:pPr indent="-246380" lvl="0" marL="342900" rtl="0" algn="l">
              <a:lnSpc>
                <a:spcPct val="80000"/>
              </a:lnSpc>
              <a:spcBef>
                <a:spcPts val="304"/>
              </a:spcBef>
              <a:spcAft>
                <a:spcPts val="0"/>
              </a:spcAft>
              <a:buClr>
                <a:schemeClr val="dk1"/>
              </a:buClr>
              <a:buSzPts val="1520"/>
              <a:buNone/>
            </a:pPr>
            <a:r>
              <a:t/>
            </a:r>
            <a:endParaRPr sz="1520"/>
          </a:p>
          <a:p>
            <a:pPr indent="-342900" lvl="0" marL="342900" rtl="0" algn="l">
              <a:lnSpc>
                <a:spcPct val="80000"/>
              </a:lnSpc>
              <a:spcBef>
                <a:spcPts val="304"/>
              </a:spcBef>
              <a:spcAft>
                <a:spcPts val="0"/>
              </a:spcAft>
              <a:buClr>
                <a:schemeClr val="dk1"/>
              </a:buClr>
              <a:buSzPts val="1520"/>
              <a:buChar char="•"/>
            </a:pPr>
            <a:r>
              <a:rPr i="1" lang="es-UY" sz="1520"/>
              <a:t>Miranda:</a:t>
            </a:r>
            <a:r>
              <a:rPr lang="es-UY" sz="1520"/>
              <a:t> De un modo genérico se suele entender que la competencia laboral comprende las actitudes, los conocimientos y las destrezas que permiten desarrollar exitosamente un conjunto integrado de funciones y tareas de acuerdo a criterios de desempeño considerados idóneos en el medio laboral. Se identifican en situaciones reales de trabajo y se las describe agrupando las tareas productivas en áreas de competencia (funciones más o menos permanentes), especificando para cada una de las tareas los criterios de realización a través de los cuales se puede evaluar su ejecución como competente.</a:t>
            </a:r>
            <a:endParaRPr sz="1520"/>
          </a:p>
        </p:txBody>
      </p:sp>
      <p:sp>
        <p:nvSpPr>
          <p:cNvPr id="211" name="Google Shape;211;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s-UY"/>
              <a:t>22 de agosto de 2014</a:t>
            </a:r>
            <a:endParaRPr/>
          </a:p>
        </p:txBody>
      </p:sp>
      <p:sp>
        <p:nvSpPr>
          <p:cNvPr id="212" name="Google Shape;212;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s-UY"/>
              <a:t>espacio pliegues                                  www.pliegues.es.tl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6" name="Shape 216"/>
        <p:cNvGrpSpPr/>
        <p:nvPr/>
      </p:nvGrpSpPr>
      <p:grpSpPr>
        <a:xfrm>
          <a:off x="0" y="0"/>
          <a:ext cx="0" cy="0"/>
          <a:chOff x="0" y="0"/>
          <a:chExt cx="0" cy="0"/>
        </a:xfrm>
      </p:grpSpPr>
      <p:sp>
        <p:nvSpPr>
          <p:cNvPr id="217" name="Google Shape;217;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UY"/>
              <a:t>El Informe SCANS</a:t>
            </a:r>
            <a:br>
              <a:rPr lang="es-UY"/>
            </a:br>
            <a:r>
              <a:rPr lang="es-UY" sz="2000"/>
              <a:t>“Secretary´s Commission on Achieving Necessary Skills-1991 OIT”</a:t>
            </a:r>
            <a:endParaRPr/>
          </a:p>
        </p:txBody>
      </p:sp>
      <p:sp>
        <p:nvSpPr>
          <p:cNvPr id="218" name="Google Shape;218;p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lnSpc>
                <a:spcPct val="80000"/>
              </a:lnSpc>
              <a:spcBef>
                <a:spcPts val="0"/>
              </a:spcBef>
              <a:spcAft>
                <a:spcPts val="0"/>
              </a:spcAft>
              <a:buClr>
                <a:schemeClr val="dk1"/>
              </a:buClr>
              <a:buSzPts val="1760"/>
              <a:buChar char="•"/>
            </a:pPr>
            <a:r>
              <a:rPr lang="es-UY" sz="1760"/>
              <a:t>Competencias básicas:</a:t>
            </a:r>
            <a:endParaRPr/>
          </a:p>
          <a:p>
            <a:pPr indent="-285750" lvl="1" marL="742950" rtl="0" algn="l">
              <a:lnSpc>
                <a:spcPct val="80000"/>
              </a:lnSpc>
              <a:spcBef>
                <a:spcPts val="308"/>
              </a:spcBef>
              <a:spcAft>
                <a:spcPts val="0"/>
              </a:spcAft>
              <a:buClr>
                <a:schemeClr val="dk1"/>
              </a:buClr>
              <a:buSzPts val="1540"/>
              <a:buChar char="–"/>
            </a:pPr>
            <a:r>
              <a:rPr lang="es-UY" sz="1540"/>
              <a:t>Habilidades básicas: lectura, redacción, aritmética y matemáticas, expresión y capacidad de escuchar.</a:t>
            </a:r>
            <a:endParaRPr/>
          </a:p>
          <a:p>
            <a:pPr indent="-285750" lvl="1" marL="742950" rtl="0" algn="l">
              <a:lnSpc>
                <a:spcPct val="80000"/>
              </a:lnSpc>
              <a:spcBef>
                <a:spcPts val="308"/>
              </a:spcBef>
              <a:spcAft>
                <a:spcPts val="0"/>
              </a:spcAft>
              <a:buClr>
                <a:schemeClr val="dk1"/>
              </a:buClr>
              <a:buSzPts val="1540"/>
              <a:buChar char="–"/>
            </a:pPr>
            <a:r>
              <a:rPr lang="es-UY" sz="1540"/>
              <a:t>Aptitudes analíticas: pensar creativamente, tomar decisiones, solucionar problemas, procesar y organizar elementos visuales y otro tipo de información, saber aprender y razonar.</a:t>
            </a:r>
            <a:endParaRPr/>
          </a:p>
          <a:p>
            <a:pPr indent="-285750" lvl="1" marL="742950" rtl="0" algn="l">
              <a:lnSpc>
                <a:spcPct val="80000"/>
              </a:lnSpc>
              <a:spcBef>
                <a:spcPts val="308"/>
              </a:spcBef>
              <a:spcAft>
                <a:spcPts val="0"/>
              </a:spcAft>
              <a:buClr>
                <a:schemeClr val="dk1"/>
              </a:buClr>
              <a:buSzPts val="1540"/>
              <a:buChar char="–"/>
            </a:pPr>
            <a:r>
              <a:rPr lang="es-UY" sz="1540"/>
              <a:t>Cualidades personales: responsabilidad, autoestima, sociabilidad, gestión personal, integridad y honestidad.</a:t>
            </a:r>
            <a:endParaRPr/>
          </a:p>
          <a:p>
            <a:pPr indent="-187959" lvl="1" marL="742950" rtl="0" algn="l">
              <a:lnSpc>
                <a:spcPct val="80000"/>
              </a:lnSpc>
              <a:spcBef>
                <a:spcPts val="308"/>
              </a:spcBef>
              <a:spcAft>
                <a:spcPts val="0"/>
              </a:spcAft>
              <a:buClr>
                <a:schemeClr val="dk1"/>
              </a:buClr>
              <a:buSzPts val="1540"/>
              <a:buNone/>
            </a:pPr>
            <a:r>
              <a:t/>
            </a:r>
            <a:endParaRPr sz="1540"/>
          </a:p>
          <a:p>
            <a:pPr indent="-342900" lvl="0" marL="342900" rtl="0" algn="l">
              <a:lnSpc>
                <a:spcPct val="80000"/>
              </a:lnSpc>
              <a:spcBef>
                <a:spcPts val="352"/>
              </a:spcBef>
              <a:spcAft>
                <a:spcPts val="0"/>
              </a:spcAft>
              <a:buClr>
                <a:schemeClr val="dk1"/>
              </a:buClr>
              <a:buSzPts val="1760"/>
              <a:buChar char="•"/>
            </a:pPr>
            <a:r>
              <a:rPr lang="es-UY" sz="1760"/>
              <a:t>Competencias transversales:</a:t>
            </a:r>
            <a:endParaRPr/>
          </a:p>
          <a:p>
            <a:pPr indent="-285750" lvl="1" marL="742950" rtl="0" algn="l">
              <a:lnSpc>
                <a:spcPct val="80000"/>
              </a:lnSpc>
              <a:spcBef>
                <a:spcPts val="308"/>
              </a:spcBef>
              <a:spcAft>
                <a:spcPts val="0"/>
              </a:spcAft>
              <a:buClr>
                <a:schemeClr val="dk1"/>
              </a:buClr>
              <a:buSzPts val="1540"/>
              <a:buChar char="–"/>
            </a:pPr>
            <a:r>
              <a:rPr lang="es-UY" sz="1540"/>
              <a:t>Gestión de recursos: tiempo, dinero, materiales y distribución, personal.</a:t>
            </a:r>
            <a:endParaRPr/>
          </a:p>
          <a:p>
            <a:pPr indent="-285750" lvl="1" marL="742950" rtl="0" algn="l">
              <a:lnSpc>
                <a:spcPct val="80000"/>
              </a:lnSpc>
              <a:spcBef>
                <a:spcPts val="308"/>
              </a:spcBef>
              <a:spcAft>
                <a:spcPts val="0"/>
              </a:spcAft>
              <a:buClr>
                <a:schemeClr val="dk1"/>
              </a:buClr>
              <a:buSzPts val="1540"/>
              <a:buChar char="–"/>
            </a:pPr>
            <a:r>
              <a:rPr lang="es-UY" sz="1540"/>
              <a:t>Relaciones interpersonales: trabajo en equipo, enseñar a otros, servicio a clientes, desplegar liderazgo, negociar y trabajar con personas diversas.</a:t>
            </a:r>
            <a:endParaRPr/>
          </a:p>
          <a:p>
            <a:pPr indent="-285750" lvl="1" marL="742950" rtl="0" algn="l">
              <a:lnSpc>
                <a:spcPct val="80000"/>
              </a:lnSpc>
              <a:spcBef>
                <a:spcPts val="308"/>
              </a:spcBef>
              <a:spcAft>
                <a:spcPts val="0"/>
              </a:spcAft>
              <a:buClr>
                <a:schemeClr val="dk1"/>
              </a:buClr>
              <a:buSzPts val="1540"/>
              <a:buChar char="–"/>
            </a:pPr>
            <a:r>
              <a:rPr lang="es-UY" sz="1540"/>
              <a:t>Gestión de información: buscar y evaluar información, organizar y mantener sistemas de información, interpretar y comunicar, usar computadores.</a:t>
            </a:r>
            <a:endParaRPr/>
          </a:p>
          <a:p>
            <a:pPr indent="-285750" lvl="1" marL="742950" rtl="0" algn="l">
              <a:lnSpc>
                <a:spcPct val="80000"/>
              </a:lnSpc>
              <a:spcBef>
                <a:spcPts val="308"/>
              </a:spcBef>
              <a:spcAft>
                <a:spcPts val="0"/>
              </a:spcAft>
              <a:buClr>
                <a:schemeClr val="dk1"/>
              </a:buClr>
              <a:buSzPts val="1540"/>
              <a:buChar char="–"/>
            </a:pPr>
            <a:r>
              <a:rPr lang="es-UY" sz="1540"/>
              <a:t>Comprensión sistémica: comprender interrelaciones complejas, entender sistemas, monitorear y corregir desempeño, mejorar o diseñar sistemas.</a:t>
            </a:r>
            <a:endParaRPr/>
          </a:p>
          <a:p>
            <a:pPr indent="-285750" lvl="1" marL="742950" rtl="0" algn="l">
              <a:lnSpc>
                <a:spcPct val="80000"/>
              </a:lnSpc>
              <a:spcBef>
                <a:spcPts val="308"/>
              </a:spcBef>
              <a:spcAft>
                <a:spcPts val="0"/>
              </a:spcAft>
              <a:buClr>
                <a:schemeClr val="dk1"/>
              </a:buClr>
              <a:buSzPts val="1540"/>
              <a:buChar char="–"/>
            </a:pPr>
            <a:r>
              <a:rPr lang="es-UY" sz="1540"/>
              <a:t>Dominio tecnológico: seleccionar tecnologías, aplicar tecnologías en la tarea, dar mantenimiento y reparar equipos.</a:t>
            </a:r>
            <a:endParaRPr/>
          </a:p>
        </p:txBody>
      </p:sp>
      <p:sp>
        <p:nvSpPr>
          <p:cNvPr id="219" name="Google Shape;219;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s-UY"/>
              <a:t>22 de agosto de 2014</a:t>
            </a:r>
            <a:endParaRPr/>
          </a:p>
        </p:txBody>
      </p:sp>
      <p:sp>
        <p:nvSpPr>
          <p:cNvPr id="220" name="Google Shape;220;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s-UY"/>
              <a:t>espacio pliegues                                  www.pliegues.es.tl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es-UY"/>
              <a:t>Visiones pro y contra</a:t>
            </a:r>
            <a:endParaRPr/>
          </a:p>
        </p:txBody>
      </p:sp>
      <p:sp>
        <p:nvSpPr>
          <p:cNvPr id="226" name="Google Shape;226;p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2000"/>
              <a:buChar char="•"/>
            </a:pPr>
            <a:r>
              <a:rPr lang="es-UY" sz="2000"/>
              <a:t>Existe una línea escéptica, que apunta a que este concepto no añade nada nuevo a la información proveniente de las aptitudes y rasgos de personalidad</a:t>
            </a:r>
            <a:endParaRPr/>
          </a:p>
          <a:p>
            <a:pPr indent="-215900" lvl="0" marL="342900" rtl="0" algn="l">
              <a:spcBef>
                <a:spcPts val="400"/>
              </a:spcBef>
              <a:spcAft>
                <a:spcPts val="0"/>
              </a:spcAft>
              <a:buClr>
                <a:schemeClr val="dk1"/>
              </a:buClr>
              <a:buSzPts val="2000"/>
              <a:buNone/>
            </a:pPr>
            <a:r>
              <a:t/>
            </a:r>
            <a:endParaRPr sz="2000"/>
          </a:p>
          <a:p>
            <a:pPr indent="-342900" lvl="0" marL="342900" rtl="0" algn="l">
              <a:spcBef>
                <a:spcPts val="400"/>
              </a:spcBef>
              <a:spcAft>
                <a:spcPts val="0"/>
              </a:spcAft>
              <a:buClr>
                <a:schemeClr val="dk1"/>
              </a:buClr>
              <a:buSzPts val="2000"/>
              <a:buChar char="•"/>
            </a:pPr>
            <a:r>
              <a:rPr lang="es-UY" sz="2000"/>
              <a:t>En la otra acera, Levy-Leboyer apunta que si bien es verdad que las aptitudes y los rasgos de personalidad permiten caracterizar a los individuos y explicar la variación de sus comportamientos en la ejecución de tareas específicas, las competencias afectan a la puesta en práctica integrada de aptitudes, rasgos de personalidad y conocimientos adquiridos para cumplir bien una misión compleja en el marco de una organización</a:t>
            </a:r>
            <a:endParaRPr sz="2000"/>
          </a:p>
        </p:txBody>
      </p:sp>
      <p:sp>
        <p:nvSpPr>
          <p:cNvPr id="227" name="Google Shape;227;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s-UY"/>
              <a:t>22 de agosto de 2014</a:t>
            </a:r>
            <a:endParaRPr/>
          </a:p>
        </p:txBody>
      </p:sp>
      <p:sp>
        <p:nvSpPr>
          <p:cNvPr id="228" name="Google Shape;228;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s-UY"/>
              <a:t>espacio pliegues                                  www.pliegues.es.tl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1_Pliegues Formación y Capacitación">
  <a:themeElements>
    <a:clrScheme name="BlackTie">
      <a:dk1>
        <a:srgbClr val="000000"/>
      </a:dk1>
      <a:lt1>
        <a:srgbClr val="FFFFFF"/>
      </a:lt1>
      <a:dk2>
        <a:srgbClr val="46464A"/>
      </a:dk2>
      <a:lt2>
        <a:srgbClr val="E3DCCF"/>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ema de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Pliegues Formación y Capacitación">
  <a:themeElements>
    <a:clrScheme name="BlackTie">
      <a:dk1>
        <a:srgbClr val="000000"/>
      </a:dk1>
      <a:lt1>
        <a:srgbClr val="FFFFFF"/>
      </a:lt1>
      <a:dk2>
        <a:srgbClr val="46464A"/>
      </a:dk2>
      <a:lt2>
        <a:srgbClr val="E3DCCF"/>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2013-08-03T02:27:58Z</dcterms:created>
  <dc:creator>x</dc:creator>
</cp:coreProperties>
</file>